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7" r:id="rId25"/>
    <p:sldId id="286" r:id="rId26"/>
    <p:sldId id="284" r:id="rId27"/>
    <p:sldId id="279" r:id="rId28"/>
    <p:sldId id="280" r:id="rId29"/>
    <p:sldId id="281" r:id="rId30"/>
    <p:sldId id="282" r:id="rId31"/>
  </p:sldIdLst>
  <p:sldSz cx="24384000" cy="13716000"/>
  <p:notesSz cx="6858000" cy="9144000"/>
  <p:defaultTextStyle>
    <a:lvl1pPr algn="ctr" defTabSz="584200">
      <a:defRPr sz="5000">
        <a:latin typeface="Helvetica Light"/>
        <a:ea typeface="Helvetica Light"/>
        <a:cs typeface="Helvetica Light"/>
        <a:sym typeface="Helvetica Light"/>
      </a:defRPr>
    </a:lvl1pPr>
    <a:lvl2pPr algn="ctr" defTabSz="584200">
      <a:defRPr sz="5000">
        <a:latin typeface="Helvetica Light"/>
        <a:ea typeface="Helvetica Light"/>
        <a:cs typeface="Helvetica Light"/>
        <a:sym typeface="Helvetica Light"/>
      </a:defRPr>
    </a:lvl2pPr>
    <a:lvl3pPr algn="ctr" defTabSz="584200">
      <a:defRPr sz="5000">
        <a:latin typeface="Helvetica Light"/>
        <a:ea typeface="Helvetica Light"/>
        <a:cs typeface="Helvetica Light"/>
        <a:sym typeface="Helvetica Light"/>
      </a:defRPr>
    </a:lvl3pPr>
    <a:lvl4pPr algn="ctr" defTabSz="584200">
      <a:defRPr sz="5000">
        <a:latin typeface="Helvetica Light"/>
        <a:ea typeface="Helvetica Light"/>
        <a:cs typeface="Helvetica Light"/>
        <a:sym typeface="Helvetica Light"/>
      </a:defRPr>
    </a:lvl4pPr>
    <a:lvl5pPr algn="ctr" defTabSz="584200">
      <a:defRPr sz="5000">
        <a:latin typeface="Helvetica Light"/>
        <a:ea typeface="Helvetica Light"/>
        <a:cs typeface="Helvetica Light"/>
        <a:sym typeface="Helvetica Light"/>
      </a:defRPr>
    </a:lvl5pPr>
    <a:lvl6pPr algn="ctr" defTabSz="584200">
      <a:defRPr sz="5000">
        <a:latin typeface="Helvetica Light"/>
        <a:ea typeface="Helvetica Light"/>
        <a:cs typeface="Helvetica Light"/>
        <a:sym typeface="Helvetica Light"/>
      </a:defRPr>
    </a:lvl6pPr>
    <a:lvl7pPr algn="ctr" defTabSz="584200">
      <a:defRPr sz="5000">
        <a:latin typeface="Helvetica Light"/>
        <a:ea typeface="Helvetica Light"/>
        <a:cs typeface="Helvetica Light"/>
        <a:sym typeface="Helvetica Light"/>
      </a:defRPr>
    </a:lvl7pPr>
    <a:lvl8pPr algn="ctr" defTabSz="584200">
      <a:defRPr sz="5000">
        <a:latin typeface="Helvetica Light"/>
        <a:ea typeface="Helvetica Light"/>
        <a:cs typeface="Helvetica Light"/>
        <a:sym typeface="Helvetica Light"/>
      </a:defRPr>
    </a:lvl8pPr>
    <a:lvl9pPr algn="ctr" defTabSz="584200">
      <a:defRPr sz="5000"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BD23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73F9B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7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roundedCorners val="0"/>
  <c:style val="2"/>
  <c:chart>
    <c:title>
      <c:tx>
        <c:rich>
          <a:bodyPr rot="0"/>
          <a:lstStyle/>
          <a:p>
            <a:pPr lvl="0"/>
            <a:endParaRPr lang="zh-CN" altLang="en-US"/>
          </a:p>
        </c:rich>
      </c:tx>
      <c:overlay val="1"/>
    </c:title>
    <c:autoTitleDeleted val="0"/>
    <c:plotArea>
      <c:layout>
        <c:manualLayout>
          <c:layoutTarget val="inner"/>
          <c:xMode val="edge"/>
          <c:yMode val="edge"/>
          <c:x val="0.106465"/>
          <c:y val="0.13292899999999999"/>
          <c:w val="0.85192400000000001"/>
          <c:h val="0.788718999999999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注册用户数</c:v>
                </c:pt>
              </c:strCache>
            </c:strRef>
          </c:tx>
          <c:spPr>
            <a:solidFill>
              <a:srgbClr val="EC5D57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1月末</c:v>
                </c:pt>
                <c:pt idx="1">
                  <c:v>2月末</c:v>
                </c:pt>
                <c:pt idx="2">
                  <c:v>3月末</c:v>
                </c:pt>
                <c:pt idx="3">
                  <c:v>4月末</c:v>
                </c:pt>
                <c:pt idx="4">
                  <c:v>5月末</c:v>
                </c:pt>
                <c:pt idx="5">
                  <c:v>6月末</c:v>
                </c:pt>
                <c:pt idx="6">
                  <c:v>7月末</c:v>
                </c:pt>
                <c:pt idx="7">
                  <c:v>8月25日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26009</c:v>
                </c:pt>
                <c:pt idx="1">
                  <c:v>30672</c:v>
                </c:pt>
                <c:pt idx="2">
                  <c:v>56112</c:v>
                </c:pt>
                <c:pt idx="3">
                  <c:v>99881</c:v>
                </c:pt>
                <c:pt idx="4">
                  <c:v>150016</c:v>
                </c:pt>
                <c:pt idx="5">
                  <c:v>211981</c:v>
                </c:pt>
                <c:pt idx="6">
                  <c:v>274198</c:v>
                </c:pt>
                <c:pt idx="7">
                  <c:v>375126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365557208"/>
        <c:axId val="365557992"/>
      </c:barChart>
      <c:catAx>
        <c:axId val="365557208"/>
        <c:scaling>
          <c:orientation val="minMax"/>
        </c:scaling>
        <c:delete val="0"/>
        <c:axPos val="b"/>
        <c:numFmt formatCode="#,##0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 lvl="0">
              <a:defRPr sz="2000" b="0" i="0" u="none" strike="noStrike">
                <a:solidFill>
                  <a:srgbClr val="000000"/>
                </a:solidFill>
                <a:effectLst/>
                <a:latin typeface="Helvetica"/>
              </a:defRPr>
            </a:pPr>
            <a:endParaRPr lang="zh-CN"/>
          </a:p>
        </c:txPr>
        <c:crossAx val="365557992"/>
        <c:crosses val="autoZero"/>
        <c:auto val="1"/>
        <c:lblAlgn val="ctr"/>
        <c:lblOffset val="100"/>
        <c:noMultiLvlLbl val="1"/>
      </c:catAx>
      <c:valAx>
        <c:axId val="36555799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 lvl="0">
              <a:defRPr sz="2000" b="0" i="0" u="none" strike="noStrike">
                <a:solidFill>
                  <a:srgbClr val="000000"/>
                </a:solidFill>
                <a:effectLst/>
                <a:latin typeface="Helvetica"/>
              </a:defRPr>
            </a:pPr>
            <a:endParaRPr lang="zh-CN"/>
          </a:p>
        </c:txPr>
        <c:crossAx val="365557208"/>
        <c:crosses val="autoZero"/>
        <c:crossBetween val="between"/>
        <c:majorUnit val="100000"/>
        <c:minorUnit val="50000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5.0000000000000001E-3"/>
          <c:y val="5.0000000000000001E-3"/>
          <c:w val="1"/>
          <c:h val="7.3488399999999995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/>
        <a:lstStyle/>
        <a:p>
          <a:pPr lvl="0">
            <a:defRPr sz="3000" b="0" i="0" u="none" strike="noStrike">
              <a:solidFill>
                <a:srgbClr val="000000"/>
              </a:solidFill>
              <a:effectLst/>
              <a:latin typeface="Helvetica"/>
            </a:defRPr>
          </a:pPr>
          <a:endParaRPr lang="zh-CN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09910606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63" name="Shape 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17999"/>
              </a:lnSpc>
              <a:defRPr sz="1800"/>
            </a:pPr>
            <a:r>
              <a:rPr sz="3000">
                <a:latin typeface="Geneva"/>
                <a:ea typeface="Geneva"/>
                <a:cs typeface="Geneva"/>
                <a:sym typeface="Geneva"/>
              </a:rPr>
              <a:t>7</a:t>
            </a:r>
            <a:r>
              <a:rPr sz="3000">
                <a:latin typeface="宋体"/>
                <a:ea typeface="宋体"/>
                <a:cs typeface="宋体"/>
                <a:sym typeface="宋体"/>
              </a:rPr>
              <a:t>月末</a:t>
            </a:r>
            <a:r>
              <a:rPr sz="3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263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6807397" y="4740055"/>
            <a:ext cx="9983394" cy="3871519"/>
            <a:chOff x="0" y="0"/>
            <a:chExt cx="9983392" cy="3871517"/>
          </a:xfrm>
        </p:grpSpPr>
        <p:pic>
          <p:nvPicPr>
            <p:cNvPr id="7" name="image2.ti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57250" y="0"/>
              <a:ext cx="7590237" cy="26431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" name="image3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3545088"/>
              <a:ext cx="9983393" cy="178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9"/>
            <p:cNvSpPr/>
            <p:nvPr/>
          </p:nvSpPr>
          <p:spPr>
            <a:xfrm>
              <a:off x="2762843" y="3236518"/>
              <a:ext cx="4457701" cy="635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>
                  <a:solidFill>
                    <a:srgbClr val="D71E18"/>
                  </a:solidFill>
                  <a:latin typeface="造字工房朗倩（非商用） 常规体"/>
                  <a:ea typeface="造字工房朗倩（非商用） 常规体"/>
                  <a:cs typeface="造字工房朗倩（非商用） 常规体"/>
                  <a:sym typeface="造字工房朗倩（非商用） 常规体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5000">
                  <a:solidFill>
                    <a:srgbClr val="D71E18"/>
                  </a:solidFill>
                </a:rPr>
                <a:t>懒人的极简理财</a:t>
              </a:r>
            </a:p>
          </p:txBody>
        </p:sp>
      </p:grp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D71E18"/>
                </a:solidFill>
              </a:rPr>
              <a:t>标题文本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000"/>
              <a:t>正文级别 1</a:t>
            </a:r>
          </a:p>
          <a:p>
            <a:pPr lvl="1">
              <a:defRPr sz="1800"/>
            </a:pPr>
            <a:r>
              <a:rPr sz="5000"/>
              <a:t>正文级别 2</a:t>
            </a:r>
          </a:p>
          <a:p>
            <a:pPr lvl="2">
              <a:defRPr sz="1800"/>
            </a:pPr>
            <a:r>
              <a:rPr sz="5000"/>
              <a:t>正文级别 3</a:t>
            </a:r>
          </a:p>
          <a:p>
            <a:pPr lvl="3">
              <a:defRPr sz="1800"/>
            </a:pPr>
            <a:r>
              <a:rPr sz="5000"/>
              <a:t>正文级别 4</a:t>
            </a:r>
          </a:p>
          <a:p>
            <a:pPr lvl="4">
              <a:defRPr sz="1800"/>
            </a:pPr>
            <a:r>
              <a:rPr sz="5000"/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4387453" y="625077"/>
            <a:ext cx="15609094" cy="303609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D71E18"/>
                </a:solidFill>
              </a:rPr>
              <a:t>标题文本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7500939" cy="8840393"/>
          </a:xfrm>
          <a:prstGeom prst="rect">
            <a:avLst/>
          </a:prstGeom>
        </p:spPr>
        <p:txBody>
          <a:bodyPr/>
          <a:lstStyle>
            <a:lvl1pPr marL="465363" indent="-465363">
              <a:spcBef>
                <a:spcPts val="3200"/>
              </a:spcBef>
              <a:buClr>
                <a:srgbClr val="D71F18"/>
              </a:buClr>
              <a:buSzPct val="75000"/>
              <a:defRPr sz="3800"/>
            </a:lvl1pPr>
            <a:lvl2pPr marL="808263" indent="-465363">
              <a:spcBef>
                <a:spcPts val="3200"/>
              </a:spcBef>
              <a:buClr>
                <a:srgbClr val="D71F18"/>
              </a:buClr>
              <a:buSzPct val="75000"/>
              <a:defRPr sz="3800"/>
            </a:lvl2pPr>
            <a:lvl3pPr marL="1151164" indent="-465363">
              <a:spcBef>
                <a:spcPts val="3200"/>
              </a:spcBef>
              <a:buClr>
                <a:srgbClr val="D71F18"/>
              </a:buClr>
              <a:buSzPct val="75000"/>
              <a:defRPr sz="3800"/>
            </a:lvl3pPr>
            <a:lvl4pPr marL="1494064" indent="-465364">
              <a:spcBef>
                <a:spcPts val="3200"/>
              </a:spcBef>
              <a:buClr>
                <a:srgbClr val="D71F18"/>
              </a:buClr>
              <a:defRPr sz="3800"/>
            </a:lvl4pPr>
            <a:lvl5pPr marL="1836964" indent="-465364">
              <a:spcBef>
                <a:spcPts val="3200"/>
              </a:spcBef>
              <a:buClr>
                <a:srgbClr val="D71F18"/>
              </a:buClr>
              <a:defRPr sz="3800"/>
            </a:lvl5pPr>
          </a:lstStyle>
          <a:p>
            <a:pPr lvl="0">
              <a:defRPr sz="1800"/>
            </a:pPr>
            <a:r>
              <a:rPr sz="3800"/>
              <a:t>正文级别 1</a:t>
            </a:r>
          </a:p>
          <a:p>
            <a:pPr lvl="1">
              <a:defRPr sz="1800"/>
            </a:pPr>
            <a:r>
              <a:rPr sz="3800"/>
              <a:t>正文级别 2</a:t>
            </a:r>
          </a:p>
          <a:p>
            <a:pPr lvl="2">
              <a:defRPr sz="1800"/>
            </a:pPr>
            <a:r>
              <a:rPr sz="3800"/>
              <a:t>正文级别 3</a:t>
            </a:r>
          </a:p>
          <a:p>
            <a:pPr lvl="3">
              <a:defRPr sz="1800"/>
            </a:pPr>
            <a:r>
              <a:rPr sz="3800"/>
              <a:t>正文级别 4</a:t>
            </a:r>
          </a:p>
          <a:p>
            <a:pPr lvl="4">
              <a:defRPr sz="1800"/>
            </a:pPr>
            <a:r>
              <a:rPr sz="3800"/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4833937" y="6018609"/>
            <a:ext cx="14716127" cy="5429252"/>
          </a:xfrm>
          <a:prstGeom prst="rect">
            <a:avLst/>
          </a:prstGeom>
        </p:spPr>
        <p:txBody>
          <a:bodyPr anchor="b"/>
          <a:lstStyle>
            <a:lvl1pPr>
              <a:defRPr sz="11200">
                <a:solidFill>
                  <a:srgbClr val="D71F1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200">
                <a:solidFill>
                  <a:srgbClr val="D71F18"/>
                </a:solidFill>
              </a:rPr>
              <a:t>标题文本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xfrm>
            <a:off x="4833937" y="11519296"/>
            <a:ext cx="14716127" cy="219670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4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4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4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4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正文级别 1</a:t>
            </a:r>
          </a:p>
          <a:p>
            <a:pPr lvl="1">
              <a:defRPr sz="1800"/>
            </a:pPr>
            <a:r>
              <a:rPr sz="4400"/>
              <a:t>正文级别 2</a:t>
            </a:r>
          </a:p>
          <a:p>
            <a:pPr lvl="2">
              <a:defRPr sz="1800"/>
            </a:pPr>
            <a:r>
              <a:rPr sz="4400"/>
              <a:t>正文级别 3</a:t>
            </a:r>
          </a:p>
          <a:p>
            <a:pPr lvl="3">
              <a:defRPr sz="1800"/>
            </a:pPr>
            <a:r>
              <a:rPr sz="4400"/>
              <a:t>正文级别 4</a:t>
            </a:r>
          </a:p>
          <a:p>
            <a:pPr lvl="4">
              <a:defRPr sz="1800"/>
            </a:pPr>
            <a:r>
              <a:rPr sz="4400"/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4833937" y="3464717"/>
            <a:ext cx="14716127" cy="4643441"/>
          </a:xfrm>
          <a:prstGeom prst="rect">
            <a:avLst/>
          </a:prstGeom>
        </p:spPr>
        <p:txBody>
          <a:bodyPr/>
          <a:lstStyle>
            <a:lvl1pPr>
              <a:defRPr sz="16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6800">
                <a:solidFill>
                  <a:srgbClr val="D71E18"/>
                </a:solidFill>
              </a:rP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4387453" y="0"/>
            <a:ext cx="7500939" cy="650081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D71F1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D71F18"/>
                </a:solidFill>
              </a:rPr>
              <a:t>标题文本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4387453" y="6697264"/>
            <a:ext cx="7500939" cy="701873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44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44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44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44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4400"/>
            </a:lvl5pPr>
          </a:lstStyle>
          <a:p>
            <a:pPr lvl="0">
              <a:defRPr sz="1800"/>
            </a:pPr>
            <a:r>
              <a:rPr sz="4400"/>
              <a:t>正文级别 1</a:t>
            </a:r>
          </a:p>
          <a:p>
            <a:pPr lvl="1">
              <a:defRPr sz="1800"/>
            </a:pPr>
            <a:r>
              <a:rPr sz="4400"/>
              <a:t>正文级别 2</a:t>
            </a:r>
          </a:p>
          <a:p>
            <a:pPr lvl="2">
              <a:defRPr sz="1800"/>
            </a:pPr>
            <a:r>
              <a:rPr sz="4400"/>
              <a:t>正文级别 3</a:t>
            </a:r>
          </a:p>
          <a:p>
            <a:pPr lvl="3">
              <a:defRPr sz="1800"/>
            </a:pPr>
            <a:r>
              <a:rPr sz="4400"/>
              <a:t>正文级别 4</a:t>
            </a:r>
          </a:p>
          <a:p>
            <a:pPr lvl="4">
              <a:defRPr sz="1800"/>
            </a:pPr>
            <a:r>
              <a:rPr sz="4400"/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4387453" y="3661171"/>
            <a:ext cx="15609094" cy="8840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1700891" indent="-1700891" algn="l">
              <a:spcBef>
                <a:spcPts val="4200"/>
              </a:spcBef>
              <a:buClr>
                <a:srgbClr val="D71E18"/>
              </a:buClr>
              <a:buSzPct val="100000"/>
              <a:buChar char="•"/>
            </a:lvl1pPr>
            <a:lvl2pPr marL="2043791" indent="-1700891" algn="l">
              <a:spcBef>
                <a:spcPts val="4200"/>
              </a:spcBef>
              <a:buClr>
                <a:srgbClr val="D71E18"/>
              </a:buClr>
              <a:buSzPct val="100000"/>
              <a:buChar char="•"/>
            </a:lvl2pPr>
            <a:lvl3pPr marL="2386691" indent="-1700891" algn="l">
              <a:spcBef>
                <a:spcPts val="4200"/>
              </a:spcBef>
              <a:buClr>
                <a:srgbClr val="D71E18"/>
              </a:buClr>
              <a:buSzPct val="100000"/>
              <a:buChar char="•"/>
            </a:lvl3pPr>
            <a:lvl4pPr marL="2729591" indent="-1700891" algn="l">
              <a:spcBef>
                <a:spcPts val="4200"/>
              </a:spcBef>
              <a:buClr>
                <a:srgbClr val="D71E18"/>
              </a:buClr>
              <a:buSzPct val="75000"/>
              <a:buChar char="•"/>
            </a:lvl4pPr>
            <a:lvl5pPr marL="3072491" indent="-1700891" algn="l">
              <a:spcBef>
                <a:spcPts val="4200"/>
              </a:spcBef>
              <a:buClr>
                <a:srgbClr val="D71E18"/>
              </a:buClr>
              <a:buSzPct val="75000"/>
              <a:buChar char="•"/>
            </a:lvl5pPr>
          </a:lstStyle>
          <a:p>
            <a:pPr lvl="0">
              <a:defRPr sz="1800"/>
            </a:pPr>
            <a:r>
              <a:rPr sz="5000"/>
              <a:t>正文级别 1</a:t>
            </a:r>
          </a:p>
          <a:p>
            <a:pPr lvl="1">
              <a:defRPr sz="1800"/>
            </a:pPr>
            <a:r>
              <a:rPr sz="5000"/>
              <a:t>正文级别 2</a:t>
            </a:r>
          </a:p>
          <a:p>
            <a:pPr lvl="2">
              <a:defRPr sz="1800"/>
            </a:pPr>
            <a:r>
              <a:rPr sz="5000"/>
              <a:t>正文级别 3</a:t>
            </a:r>
          </a:p>
          <a:p>
            <a:pPr lvl="3">
              <a:defRPr sz="1800"/>
            </a:pPr>
            <a:r>
              <a:rPr sz="5000"/>
              <a:t>正文级别 4</a:t>
            </a:r>
          </a:p>
          <a:p>
            <a:pPr lvl="4">
              <a:defRPr sz="1800"/>
            </a:pPr>
            <a:r>
              <a:rPr sz="5000"/>
              <a:t>正文级别 5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1577320" y="705719"/>
            <a:ext cx="203108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200">
                <a:solidFill>
                  <a:srgbClr val="D71E1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D71E18"/>
                </a:solidFill>
              </a:rPr>
              <a:t>理  财  好  轻  松</a:t>
            </a:r>
          </a:p>
        </p:txBody>
      </p:sp>
      <p:pic>
        <p:nvPicPr>
          <p:cNvPr id="3" name="image2.tif"/>
          <p:cNvPicPr/>
          <p:nvPr/>
        </p:nvPicPr>
        <p:blipFill>
          <a:blip r:embed="rId13">
            <a:extLst/>
          </a:blip>
          <a:srcRect r="235"/>
          <a:stretch>
            <a:fillRect/>
          </a:stretch>
        </p:blipFill>
        <p:spPr>
          <a:xfrm>
            <a:off x="590623" y="498747"/>
            <a:ext cx="2059022" cy="71871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387453" y="554355"/>
            <a:ext cx="15609094" cy="3070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D71E18"/>
                </a:solidFill>
              </a:rPr>
              <a:t>标题文本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387453" y="3624738"/>
            <a:ext cx="15609094" cy="8913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5000"/>
              <a:t>正文级别 1</a:t>
            </a:r>
          </a:p>
          <a:p>
            <a:pPr lvl="1">
              <a:defRPr sz="1800"/>
            </a:pPr>
            <a:r>
              <a:rPr sz="5000"/>
              <a:t>正文级别 2</a:t>
            </a:r>
          </a:p>
          <a:p>
            <a:pPr lvl="2">
              <a:defRPr sz="1800"/>
            </a:pPr>
            <a:r>
              <a:rPr sz="5000"/>
              <a:t>正文级别 3</a:t>
            </a:r>
          </a:p>
          <a:p>
            <a:pPr lvl="3">
              <a:defRPr sz="1800"/>
            </a:pPr>
            <a:r>
              <a:rPr sz="5000"/>
              <a:t>正文级别 4</a:t>
            </a:r>
          </a:p>
          <a:p>
            <a:pPr lvl="4">
              <a:defRPr sz="1800"/>
            </a:pPr>
            <a:r>
              <a:rPr sz="5000"/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algn="ctr" defTabSz="584200">
        <a:defRPr sz="8400">
          <a:solidFill>
            <a:srgbClr val="D71E18"/>
          </a:solidFill>
          <a:latin typeface="Microsoft YaHei"/>
          <a:ea typeface="Microsoft YaHei"/>
          <a:cs typeface="Microsoft YaHei"/>
          <a:sym typeface="Microsoft YaHei"/>
        </a:defRPr>
      </a:lvl1pPr>
      <a:lvl2pPr algn="ctr" defTabSz="584200">
        <a:defRPr sz="8400">
          <a:solidFill>
            <a:srgbClr val="D71E18"/>
          </a:solidFill>
          <a:latin typeface="Microsoft YaHei"/>
          <a:ea typeface="Microsoft YaHei"/>
          <a:cs typeface="Microsoft YaHei"/>
          <a:sym typeface="Microsoft YaHei"/>
        </a:defRPr>
      </a:lvl2pPr>
      <a:lvl3pPr algn="ctr" defTabSz="584200">
        <a:defRPr sz="8400">
          <a:solidFill>
            <a:srgbClr val="D71E18"/>
          </a:solidFill>
          <a:latin typeface="Microsoft YaHei"/>
          <a:ea typeface="Microsoft YaHei"/>
          <a:cs typeface="Microsoft YaHei"/>
          <a:sym typeface="Microsoft YaHei"/>
        </a:defRPr>
      </a:lvl3pPr>
      <a:lvl4pPr algn="ctr" defTabSz="584200">
        <a:defRPr sz="8400">
          <a:solidFill>
            <a:srgbClr val="D71E18"/>
          </a:solidFill>
          <a:latin typeface="Microsoft YaHei"/>
          <a:ea typeface="Microsoft YaHei"/>
          <a:cs typeface="Microsoft YaHei"/>
          <a:sym typeface="Microsoft YaHei"/>
        </a:defRPr>
      </a:lvl4pPr>
      <a:lvl5pPr algn="ctr" defTabSz="584200">
        <a:defRPr sz="8400">
          <a:solidFill>
            <a:srgbClr val="D71E18"/>
          </a:solidFill>
          <a:latin typeface="Microsoft YaHei"/>
          <a:ea typeface="Microsoft YaHei"/>
          <a:cs typeface="Microsoft YaHei"/>
          <a:sym typeface="Microsoft YaHei"/>
        </a:defRPr>
      </a:lvl5pPr>
      <a:lvl6pPr algn="ctr" defTabSz="584200">
        <a:defRPr sz="8400">
          <a:solidFill>
            <a:srgbClr val="D71E18"/>
          </a:solidFill>
          <a:latin typeface="Microsoft YaHei"/>
          <a:ea typeface="Microsoft YaHei"/>
          <a:cs typeface="Microsoft YaHei"/>
          <a:sym typeface="Microsoft YaHei"/>
        </a:defRPr>
      </a:lvl6pPr>
      <a:lvl7pPr algn="ctr" defTabSz="584200">
        <a:defRPr sz="8400">
          <a:solidFill>
            <a:srgbClr val="D71E18"/>
          </a:solidFill>
          <a:latin typeface="Microsoft YaHei"/>
          <a:ea typeface="Microsoft YaHei"/>
          <a:cs typeface="Microsoft YaHei"/>
          <a:sym typeface="Microsoft YaHei"/>
        </a:defRPr>
      </a:lvl7pPr>
      <a:lvl8pPr algn="ctr" defTabSz="584200">
        <a:defRPr sz="8400">
          <a:solidFill>
            <a:srgbClr val="D71E18"/>
          </a:solidFill>
          <a:latin typeface="Microsoft YaHei"/>
          <a:ea typeface="Microsoft YaHei"/>
          <a:cs typeface="Microsoft YaHei"/>
          <a:sym typeface="Microsoft YaHei"/>
        </a:defRPr>
      </a:lvl8pPr>
      <a:lvl9pPr algn="ctr" defTabSz="584200">
        <a:defRPr sz="8400">
          <a:solidFill>
            <a:srgbClr val="D71E18"/>
          </a:solidFill>
          <a:latin typeface="Microsoft YaHei"/>
          <a:ea typeface="Microsoft YaHei"/>
          <a:cs typeface="Microsoft YaHei"/>
          <a:sym typeface="Microsoft YaHei"/>
        </a:defRPr>
      </a:lvl9pPr>
    </p:titleStyle>
    <p:bodyStyle>
      <a:lvl1pPr marL="612321" indent="-612321" defTabSz="584200">
        <a:spcBef>
          <a:spcPts val="4200"/>
        </a:spcBef>
        <a:buClr>
          <a:srgbClr val="D71E18"/>
        </a:buClr>
        <a:buSzPct val="100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1pPr>
      <a:lvl2pPr marL="955220" indent="-612321" defTabSz="584200">
        <a:spcBef>
          <a:spcPts val="4200"/>
        </a:spcBef>
        <a:buClr>
          <a:srgbClr val="D71E18"/>
        </a:buClr>
        <a:buSzPct val="100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2pPr>
      <a:lvl3pPr marL="1298120" indent="-612321" defTabSz="584200">
        <a:spcBef>
          <a:spcPts val="4200"/>
        </a:spcBef>
        <a:buClr>
          <a:srgbClr val="D71E18"/>
        </a:buClr>
        <a:buSzPct val="100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3pPr>
      <a:lvl4pPr marL="1641020" indent="-612320" defTabSz="584200">
        <a:spcBef>
          <a:spcPts val="4200"/>
        </a:spcBef>
        <a:buClr>
          <a:srgbClr val="D71E18"/>
        </a:buClr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4pPr>
      <a:lvl5pPr marL="1983920" indent="-612320" defTabSz="584200">
        <a:spcBef>
          <a:spcPts val="4200"/>
        </a:spcBef>
        <a:buClr>
          <a:srgbClr val="D71E18"/>
        </a:buClr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5pPr>
      <a:lvl6pPr marL="2326820" indent="-612320" defTabSz="584200">
        <a:spcBef>
          <a:spcPts val="4200"/>
        </a:spcBef>
        <a:buClr>
          <a:srgbClr val="D71E18"/>
        </a:buClr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6pPr>
      <a:lvl7pPr marL="2669720" indent="-612320" defTabSz="584200">
        <a:spcBef>
          <a:spcPts val="4200"/>
        </a:spcBef>
        <a:buClr>
          <a:srgbClr val="D71E18"/>
        </a:buClr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7pPr>
      <a:lvl8pPr marL="3012620" indent="-612320" defTabSz="584200">
        <a:spcBef>
          <a:spcPts val="4200"/>
        </a:spcBef>
        <a:buClr>
          <a:srgbClr val="D71E18"/>
        </a:buClr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8pPr>
      <a:lvl9pPr marL="3355521" indent="-612320" defTabSz="584200">
        <a:spcBef>
          <a:spcPts val="4200"/>
        </a:spcBef>
        <a:buClr>
          <a:srgbClr val="D71E18"/>
        </a:buClr>
        <a:buSzPct val="75000"/>
        <a:buChar char="•"/>
        <a:defRPr sz="5000"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algn="r" defTabSz="584200">
        <a:defRPr sz="1200"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7"/>
          <p:cNvGrpSpPr/>
          <p:nvPr/>
        </p:nvGrpSpPr>
        <p:grpSpPr>
          <a:xfrm>
            <a:off x="6807397" y="4740056"/>
            <a:ext cx="9983394" cy="3871518"/>
            <a:chOff x="0" y="0"/>
            <a:chExt cx="9983392" cy="3871517"/>
          </a:xfrm>
        </p:grpSpPr>
        <p:pic>
          <p:nvPicPr>
            <p:cNvPr id="34" name="image2.tif"/>
            <p:cNvPicPr/>
            <p:nvPr/>
          </p:nvPicPr>
          <p:blipFill>
            <a:blip r:embed="rId2">
              <a:extLst/>
            </a:blip>
            <a:srcRect r="235"/>
            <a:stretch>
              <a:fillRect/>
            </a:stretch>
          </p:blipFill>
          <p:spPr>
            <a:xfrm>
              <a:off x="857250" y="0"/>
              <a:ext cx="7572377" cy="26431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" name="image3.ti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3545087"/>
              <a:ext cx="9983393" cy="178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" name="Shape 36"/>
            <p:cNvSpPr/>
            <p:nvPr/>
          </p:nvSpPr>
          <p:spPr>
            <a:xfrm>
              <a:off x="2762843" y="3236517"/>
              <a:ext cx="4457701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>
                  <a:solidFill>
                    <a:srgbClr val="D71E1E"/>
                  </a:solidFill>
                  <a:latin typeface="造字工房朗倩（非商用） 常规体"/>
                  <a:ea typeface="造字工房朗倩（非商用） 常规体"/>
                  <a:cs typeface="造字工房朗倩（非商用） 常规体"/>
                  <a:sym typeface="造字工房朗倩（非商用） 常规体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5000">
                  <a:solidFill>
                    <a:srgbClr val="D71E1E"/>
                  </a:solidFill>
                </a:rPr>
                <a:t>懒人的极简理财</a:t>
              </a:r>
            </a:p>
          </p:txBody>
        </p:sp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xfrm>
            <a:off x="4387453" y="571499"/>
            <a:ext cx="15609094" cy="30360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D71E18"/>
                </a:solidFill>
              </a:rPr>
              <a:t>合作优势</a:t>
            </a:r>
          </a:p>
        </p:txBody>
      </p:sp>
      <p:sp>
        <p:nvSpPr>
          <p:cNvPr id="236" name="Shape 236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3"/>
          </a:xfrm>
          <a:prstGeom prst="rect">
            <a:avLst/>
          </a:prstGeom>
        </p:spPr>
        <p:txBody>
          <a:bodyPr/>
          <a:lstStyle/>
          <a:p>
            <a:pPr marL="1700891" lvl="0" indent="-1700891">
              <a:defRPr sz="1800"/>
            </a:pPr>
            <a:r>
              <a:rPr sz="5000"/>
              <a:t>用户群高端——有效投资用户人均投资额约4万元</a:t>
            </a:r>
          </a:p>
          <a:p>
            <a:pPr marL="1700891" lvl="0" indent="-1700891">
              <a:defRPr sz="1800"/>
            </a:pPr>
            <a:r>
              <a:rPr sz="5000"/>
              <a:t>目标精准——理财用户身份信息详尽</a:t>
            </a:r>
          </a:p>
          <a:p>
            <a:pPr marL="1700891" lvl="0" indent="-1700891">
              <a:defRPr sz="1800"/>
            </a:pPr>
            <a:r>
              <a:rPr sz="5000"/>
              <a:t>合作模式——针对合作者提供全方位合作模式</a:t>
            </a:r>
          </a:p>
          <a:p>
            <a:pPr marL="1700891" lvl="0" indent="-1700891">
              <a:defRPr sz="1800"/>
            </a:pPr>
            <a:r>
              <a:rPr sz="5000"/>
              <a:t>计费公平——基于注册的多维度效果计费</a:t>
            </a:r>
          </a:p>
          <a:p>
            <a:pPr marL="1700891" lvl="0" indent="-1700891">
              <a:defRPr sz="1800"/>
            </a:pPr>
            <a:r>
              <a:rPr sz="5000"/>
              <a:t>数据透明——每天数据可追溯，计费方式透明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8911477" y="1217612"/>
            <a:ext cx="6556375" cy="1552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>
              <a:defRPr sz="8400">
                <a:solidFill>
                  <a:srgbClr val="D71E18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D71E18"/>
                </a:solidFill>
              </a:rPr>
              <a:t>用户精准高端</a:t>
            </a:r>
          </a:p>
        </p:txBody>
      </p:sp>
      <p:grpSp>
        <p:nvGrpSpPr>
          <p:cNvPr id="247" name="Group 247"/>
          <p:cNvGrpSpPr/>
          <p:nvPr/>
        </p:nvGrpSpPr>
        <p:grpSpPr>
          <a:xfrm>
            <a:off x="1748363" y="3796329"/>
            <a:ext cx="5410208" cy="7468729"/>
            <a:chOff x="0" y="0"/>
            <a:chExt cx="5410206" cy="7468728"/>
          </a:xfrm>
        </p:grpSpPr>
        <p:pic>
          <p:nvPicPr>
            <p:cNvPr id="239" name="image19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716308"/>
              <a:ext cx="5410207" cy="54102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0" name="Shape 240"/>
            <p:cNvSpPr/>
            <p:nvPr/>
          </p:nvSpPr>
          <p:spPr>
            <a:xfrm>
              <a:off x="1953987" y="4476040"/>
              <a:ext cx="960247" cy="6000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71436" tIns="71436" rIns="71436" bIns="71436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FFFFFF"/>
                  </a:solidFill>
                </a:rPr>
                <a:t>80后</a:t>
              </a:r>
            </a:p>
          </p:txBody>
        </p:sp>
        <p:sp>
          <p:nvSpPr>
            <p:cNvPr id="241" name="Shape 241"/>
            <p:cNvSpPr/>
            <p:nvPr/>
          </p:nvSpPr>
          <p:spPr>
            <a:xfrm>
              <a:off x="3913550" y="2981144"/>
              <a:ext cx="817373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FFFFFF"/>
                  </a:solidFill>
                </a:rPr>
                <a:t>70后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1043349" y="2244544"/>
              <a:ext cx="817373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FFFFFF"/>
                  </a:solidFill>
                </a:rPr>
                <a:t>90后</a:t>
              </a:r>
            </a:p>
          </p:txBody>
        </p:sp>
        <p:sp>
          <p:nvSpPr>
            <p:cNvPr id="243" name="Shape 243"/>
            <p:cNvSpPr/>
            <p:nvPr/>
          </p:nvSpPr>
          <p:spPr>
            <a:xfrm>
              <a:off x="4036316" y="491944"/>
              <a:ext cx="817373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000">
                  <a:solidFill>
                    <a:srgbClr val="535353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535353"/>
                  </a:solidFill>
                </a:rPr>
                <a:t>60后</a:t>
              </a:r>
            </a:p>
          </p:txBody>
        </p:sp>
        <p:sp>
          <p:nvSpPr>
            <p:cNvPr id="244" name="Shape 244"/>
            <p:cNvSpPr/>
            <p:nvPr/>
          </p:nvSpPr>
          <p:spPr>
            <a:xfrm>
              <a:off x="3210816" y="72844"/>
              <a:ext cx="817373" cy="457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000">
                  <a:solidFill>
                    <a:srgbClr val="535353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535353"/>
                  </a:solidFill>
                </a:rPr>
                <a:t>50后</a:t>
              </a:r>
            </a:p>
          </p:txBody>
        </p:sp>
        <p:sp>
          <p:nvSpPr>
            <p:cNvPr id="245" name="Shape 245"/>
            <p:cNvSpPr/>
            <p:nvPr/>
          </p:nvSpPr>
          <p:spPr>
            <a:xfrm>
              <a:off x="2309117" y="0"/>
              <a:ext cx="817373" cy="457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000">
                  <a:solidFill>
                    <a:srgbClr val="535353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535353"/>
                  </a:solidFill>
                </a:rPr>
                <a:t>40后</a:t>
              </a:r>
            </a:p>
          </p:txBody>
        </p:sp>
        <p:sp>
          <p:nvSpPr>
            <p:cNvPr id="246" name="Shape 246"/>
            <p:cNvSpPr/>
            <p:nvPr/>
          </p:nvSpPr>
          <p:spPr>
            <a:xfrm>
              <a:off x="1555752" y="6960728"/>
              <a:ext cx="2298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000">
                  <a:solidFill>
                    <a:srgbClr val="535353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535353"/>
                  </a:solidFill>
                </a:rPr>
                <a:t>用户年龄分布</a:t>
              </a:r>
            </a:p>
          </p:txBody>
        </p:sp>
      </p:grpSp>
      <p:grpSp>
        <p:nvGrpSpPr>
          <p:cNvPr id="252" name="Group 252"/>
          <p:cNvGrpSpPr/>
          <p:nvPr/>
        </p:nvGrpSpPr>
        <p:grpSpPr>
          <a:xfrm>
            <a:off x="14596662" y="3737940"/>
            <a:ext cx="8881980" cy="7527117"/>
            <a:chOff x="0" y="0"/>
            <a:chExt cx="8881978" cy="7527116"/>
          </a:xfrm>
        </p:grpSpPr>
        <p:grpSp>
          <p:nvGrpSpPr>
            <p:cNvPr id="250" name="Group 250"/>
            <p:cNvGrpSpPr/>
            <p:nvPr/>
          </p:nvGrpSpPr>
          <p:grpSpPr>
            <a:xfrm>
              <a:off x="0" y="0"/>
              <a:ext cx="8881979" cy="6681080"/>
              <a:chOff x="0" y="0"/>
              <a:chExt cx="8881978" cy="6681079"/>
            </a:xfrm>
          </p:grpSpPr>
          <p:pic>
            <p:nvPicPr>
              <p:cNvPr id="248" name="image20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282685"/>
                <a:ext cx="8881979" cy="63983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49" name="Shape 249"/>
              <p:cNvSpPr/>
              <p:nvPr/>
            </p:nvSpPr>
            <p:spPr>
              <a:xfrm>
                <a:off x="3649068" y="0"/>
                <a:ext cx="1833165" cy="127000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</p:grpSp>
        <p:sp>
          <p:nvSpPr>
            <p:cNvPr id="251" name="Shape 251"/>
            <p:cNvSpPr/>
            <p:nvPr/>
          </p:nvSpPr>
          <p:spPr>
            <a:xfrm>
              <a:off x="3753514" y="7019116"/>
              <a:ext cx="2298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000">
                  <a:solidFill>
                    <a:srgbClr val="535353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535353"/>
                  </a:solidFill>
                </a:rPr>
                <a:t>用户地域分布</a:t>
              </a:r>
            </a:p>
          </p:txBody>
        </p:sp>
      </p:grpSp>
      <p:grpSp>
        <p:nvGrpSpPr>
          <p:cNvPr id="257" name="Group 257"/>
          <p:cNvGrpSpPr/>
          <p:nvPr/>
        </p:nvGrpSpPr>
        <p:grpSpPr>
          <a:xfrm>
            <a:off x="9174423" y="4512638"/>
            <a:ext cx="5410207" cy="6752420"/>
            <a:chOff x="0" y="0"/>
            <a:chExt cx="5410206" cy="6752419"/>
          </a:xfrm>
        </p:grpSpPr>
        <p:sp>
          <p:nvSpPr>
            <p:cNvPr id="253" name="Shape 253"/>
            <p:cNvSpPr/>
            <p:nvPr/>
          </p:nvSpPr>
          <p:spPr>
            <a:xfrm>
              <a:off x="1555752" y="6244419"/>
              <a:ext cx="2298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000">
                  <a:solidFill>
                    <a:srgbClr val="535353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535353"/>
                  </a:solidFill>
                </a:rPr>
                <a:t>用户性别分布</a:t>
              </a:r>
            </a:p>
          </p:txBody>
        </p:sp>
        <p:pic>
          <p:nvPicPr>
            <p:cNvPr id="254" name="image21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410207" cy="5410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5" name="Shape 255"/>
            <p:cNvSpPr/>
            <p:nvPr/>
          </p:nvSpPr>
          <p:spPr>
            <a:xfrm>
              <a:off x="3015460" y="3373970"/>
              <a:ext cx="393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FFFFFF"/>
                  </a:solidFill>
                </a:rPr>
                <a:t>男</a:t>
              </a:r>
            </a:p>
          </p:txBody>
        </p:sp>
        <p:sp>
          <p:nvSpPr>
            <p:cNvPr id="256" name="Shape 256"/>
            <p:cNvSpPr/>
            <p:nvPr/>
          </p:nvSpPr>
          <p:spPr>
            <a:xfrm>
              <a:off x="1347526" y="1333502"/>
              <a:ext cx="393701" cy="50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FFFFFF"/>
                  </a:solidFill>
                </a:rPr>
                <a:t>女</a:t>
              </a:r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xfrm>
            <a:off x="4387453" y="625077"/>
            <a:ext cx="15609094" cy="30360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D71E18"/>
                </a:solidFill>
              </a:rPr>
              <a:t>用户活跃且忠实度高</a:t>
            </a:r>
          </a:p>
        </p:txBody>
      </p:sp>
      <p:sp>
        <p:nvSpPr>
          <p:cNvPr id="260" name="Shape 260"/>
          <p:cNvSpPr>
            <a:spLocks noGrp="1"/>
          </p:cNvSpPr>
          <p:nvPr>
            <p:ph type="body" idx="1"/>
          </p:nvPr>
        </p:nvSpPr>
        <p:spPr>
          <a:xfrm>
            <a:off x="4387452" y="3661171"/>
            <a:ext cx="7500940" cy="8840393"/>
          </a:xfrm>
          <a:prstGeom prst="rect">
            <a:avLst/>
          </a:prstGeom>
        </p:spPr>
        <p:txBody>
          <a:bodyPr/>
          <a:lstStyle/>
          <a:p>
            <a:pPr marL="982435" lvl="0" indent="-982435">
              <a:defRPr sz="1800"/>
            </a:pPr>
            <a:r>
              <a:rPr sz="3800"/>
              <a:t>每周注册用户增长数万</a:t>
            </a:r>
          </a:p>
          <a:p>
            <a:pPr marL="982435" lvl="0" indent="-982435">
              <a:defRPr sz="1800"/>
            </a:pPr>
            <a:r>
              <a:rPr sz="3800"/>
              <a:t>增长速度持续翻倍</a:t>
            </a:r>
          </a:p>
          <a:p>
            <a:pPr marL="982435" lvl="0" indent="-982435">
              <a:defRPr sz="1800"/>
            </a:pPr>
            <a:r>
              <a:rPr sz="3800"/>
              <a:t>老用户存留率持续保持67%以上</a:t>
            </a:r>
          </a:p>
          <a:p>
            <a:pPr marL="982435" lvl="0" indent="-982435">
              <a:defRPr sz="1800"/>
            </a:pPr>
            <a:r>
              <a:rPr sz="3800"/>
              <a:t>每日登陆用户上万</a:t>
            </a:r>
          </a:p>
        </p:txBody>
      </p:sp>
      <p:graphicFrame>
        <p:nvGraphicFramePr>
          <p:cNvPr id="261" name="Chart 261"/>
          <p:cNvGraphicFramePr/>
          <p:nvPr/>
        </p:nvGraphicFramePr>
        <p:xfrm>
          <a:off x="12778232" y="5234631"/>
          <a:ext cx="9869659" cy="62679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/>
          </p:cNvSpPr>
          <p:nvPr>
            <p:ph type="title"/>
          </p:nvPr>
        </p:nvSpPr>
        <p:spPr>
          <a:xfrm>
            <a:off x="4387453" y="571499"/>
            <a:ext cx="15609094" cy="30360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 dirty="0" err="1">
                <a:solidFill>
                  <a:srgbClr val="D71E18"/>
                </a:solidFill>
              </a:rPr>
              <a:t>合作模式丰富</a:t>
            </a:r>
            <a:endParaRPr sz="8400" dirty="0">
              <a:solidFill>
                <a:srgbClr val="D71E18"/>
              </a:solidFill>
            </a:endParaRPr>
          </a:p>
        </p:txBody>
      </p:sp>
      <p:sp>
        <p:nvSpPr>
          <p:cNvPr id="266" name="Shape 266"/>
          <p:cNvSpPr>
            <a:spLocks noGrp="1"/>
          </p:cNvSpPr>
          <p:nvPr>
            <p:ph type="body" idx="1"/>
          </p:nvPr>
        </p:nvSpPr>
        <p:spPr>
          <a:xfrm>
            <a:off x="4387452" y="3661171"/>
            <a:ext cx="17032367" cy="8840393"/>
          </a:xfrm>
          <a:prstGeom prst="rect">
            <a:avLst/>
          </a:prstGeom>
        </p:spPr>
        <p:txBody>
          <a:bodyPr/>
          <a:lstStyle/>
          <a:p>
            <a:pPr marL="1700891" lvl="0" indent="-1700891">
              <a:defRPr sz="1800"/>
            </a:pPr>
            <a:r>
              <a:rPr sz="5000" dirty="0" err="1"/>
              <a:t>流量入口跟踪计费合作</a:t>
            </a:r>
            <a:r>
              <a:rPr sz="5000" dirty="0"/>
              <a:t>——</a:t>
            </a:r>
            <a:r>
              <a:rPr sz="5000" dirty="0" err="1"/>
              <a:t>媒体型、工具型伙伴</a:t>
            </a:r>
            <a:endParaRPr sz="5000" dirty="0"/>
          </a:p>
          <a:p>
            <a:pPr marL="1700891" lvl="0" indent="-1700891">
              <a:defRPr sz="1800"/>
            </a:pPr>
            <a:r>
              <a:rPr sz="5000" dirty="0" err="1"/>
              <a:t>福利优惠交换</a:t>
            </a:r>
            <a:r>
              <a:rPr sz="5000" dirty="0"/>
              <a:t>——电商型、O2O型伙伴</a:t>
            </a:r>
          </a:p>
          <a:p>
            <a:pPr marL="1700891" lvl="0" indent="-1700891">
              <a:defRPr sz="1800"/>
            </a:pPr>
            <a:r>
              <a:rPr sz="5000" dirty="0" err="1"/>
              <a:t>频道共建合作</a:t>
            </a:r>
            <a:r>
              <a:rPr sz="5000" dirty="0"/>
              <a:t>——</a:t>
            </a:r>
            <a:r>
              <a:rPr sz="5000" dirty="0" err="1"/>
              <a:t>电商型、论坛型、其他登录型伙伴</a:t>
            </a:r>
            <a:endParaRPr sz="5000" dirty="0"/>
          </a:p>
          <a:p>
            <a:pPr marL="1700891" lvl="0" indent="-1700891">
              <a:defRPr sz="1800"/>
            </a:pPr>
            <a:r>
              <a:rPr sz="5000" dirty="0" err="1"/>
              <a:t>活期产品OEM</a:t>
            </a:r>
            <a:r>
              <a:rPr sz="5000" dirty="0"/>
              <a:t>——</a:t>
            </a:r>
            <a:r>
              <a:rPr sz="5000" dirty="0" err="1"/>
              <a:t>电商型、金融型伙伴</a:t>
            </a:r>
            <a:endParaRPr sz="5000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/>
          </p:cNvSpPr>
          <p:nvPr>
            <p:ph type="title"/>
          </p:nvPr>
        </p:nvSpPr>
        <p:spPr>
          <a:xfrm>
            <a:off x="4387453" y="571499"/>
            <a:ext cx="15609094" cy="30360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D71E18"/>
                </a:solidFill>
              </a:rPr>
              <a:t>计费模式公平</a:t>
            </a:r>
          </a:p>
        </p:txBody>
      </p:sp>
      <p:sp>
        <p:nvSpPr>
          <p:cNvPr id="269" name="Shape 269"/>
          <p:cNvSpPr>
            <a:spLocks noGrp="1"/>
          </p:cNvSpPr>
          <p:nvPr>
            <p:ph type="body" idx="1"/>
          </p:nvPr>
        </p:nvSpPr>
        <p:spPr>
          <a:xfrm>
            <a:off x="4387452" y="3661171"/>
            <a:ext cx="17238107" cy="8840393"/>
          </a:xfrm>
          <a:prstGeom prst="rect">
            <a:avLst/>
          </a:prstGeom>
        </p:spPr>
        <p:txBody>
          <a:bodyPr/>
          <a:lstStyle/>
          <a:p>
            <a:pPr marL="1700891" lvl="0" indent="-1700891">
              <a:defRPr sz="1800"/>
            </a:pPr>
            <a:r>
              <a:rPr sz="5000" dirty="0"/>
              <a:t>以注册用户基础计费，1周后可结算</a:t>
            </a:r>
          </a:p>
          <a:p>
            <a:pPr marL="1700891" lvl="0" indent="-1700891">
              <a:defRPr sz="1800"/>
            </a:pPr>
            <a:r>
              <a:rPr sz="5000" dirty="0"/>
              <a:t>以有效投资用户补充计费，1月后结算前项超出部分</a:t>
            </a:r>
          </a:p>
          <a:p>
            <a:pPr marL="1700891" lvl="0" indent="-1700891">
              <a:defRPr sz="1800"/>
            </a:pPr>
            <a:r>
              <a:rPr sz="5000" dirty="0"/>
              <a:t>以有效存留用户补充计费，2月后结算前项超出部分</a:t>
            </a:r>
          </a:p>
          <a:p>
            <a:pPr marL="1700891" lvl="0" indent="-1700891">
              <a:defRPr sz="1800"/>
            </a:pPr>
            <a:r>
              <a:rPr sz="5000" dirty="0"/>
              <a:t>以投资总额补充计费，3月后结算前项超出部分</a:t>
            </a:r>
          </a:p>
          <a:p>
            <a:pPr marL="1700891" lvl="0" indent="-1700891">
              <a:defRPr sz="1800"/>
            </a:pPr>
            <a:r>
              <a:rPr sz="5000" dirty="0" err="1"/>
              <a:t>兼顾快速变现及高质量用户变现需求</a:t>
            </a:r>
            <a:endParaRPr sz="5000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4387453" y="571499"/>
            <a:ext cx="15609094" cy="30360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D71E18"/>
                </a:solidFill>
              </a:rPr>
              <a:t>后台数据清晰操作简单</a:t>
            </a:r>
          </a:p>
        </p:txBody>
      </p:sp>
      <p:pic>
        <p:nvPicPr>
          <p:cNvPr id="272" name="image2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5831" y="3362325"/>
            <a:ext cx="14118910" cy="8379408"/>
          </a:xfrm>
          <a:prstGeom prst="rect">
            <a:avLst/>
          </a:prstGeom>
          <a:ln>
            <a:solidFill>
              <a:srgbClr val="F2F2F2"/>
            </a:solidFill>
          </a:ln>
        </p:spPr>
      </p:pic>
      <p:sp>
        <p:nvSpPr>
          <p:cNvPr id="273" name="Shape 273"/>
          <p:cNvSpPr>
            <a:spLocks noGrp="1"/>
          </p:cNvSpPr>
          <p:nvPr>
            <p:ph type="body" idx="1"/>
          </p:nvPr>
        </p:nvSpPr>
        <p:spPr>
          <a:xfrm>
            <a:off x="16086058" y="3362325"/>
            <a:ext cx="7500939" cy="4134802"/>
          </a:xfrm>
          <a:prstGeom prst="rect">
            <a:avLst/>
          </a:prstGeom>
        </p:spPr>
        <p:txBody>
          <a:bodyPr/>
          <a:lstStyle/>
          <a:p>
            <a:pPr marL="1224642" lvl="0" indent="-1224642">
              <a:defRPr sz="1800"/>
            </a:pPr>
            <a:r>
              <a:rPr sz="3600"/>
              <a:t>懒财网效果推广后台数据清晰。</a:t>
            </a:r>
          </a:p>
          <a:p>
            <a:pPr marL="1224642" lvl="0" indent="-1224642">
              <a:defRPr sz="1800"/>
            </a:pPr>
            <a:r>
              <a:rPr sz="3600"/>
              <a:t>不仅可查看每日推广效果、结算情况，同时可方便的下载推广代码，或进行深度合作申请。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/>
          </p:cNvSpPr>
          <p:nvPr>
            <p:ph type="title"/>
          </p:nvPr>
        </p:nvSpPr>
        <p:spPr>
          <a:xfrm>
            <a:off x="4387453" y="571499"/>
            <a:ext cx="15609094" cy="30360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D71E18"/>
                </a:solidFill>
              </a:rPr>
              <a:t>合作提案 – 深圳通</a:t>
            </a:r>
          </a:p>
        </p:txBody>
      </p:sp>
      <p:sp>
        <p:nvSpPr>
          <p:cNvPr id="276" name="Shape 276"/>
          <p:cNvSpPr>
            <a:spLocks noGrp="1"/>
          </p:cNvSpPr>
          <p:nvPr>
            <p:ph type="body" idx="1"/>
          </p:nvPr>
        </p:nvSpPr>
        <p:spPr>
          <a:xfrm>
            <a:off x="1240393" y="3127922"/>
            <a:ext cx="15424547" cy="8576397"/>
          </a:xfrm>
          <a:prstGeom prst="rect">
            <a:avLst/>
          </a:prstGeom>
        </p:spPr>
        <p:txBody>
          <a:bodyPr/>
          <a:lstStyle/>
          <a:p>
            <a:pPr marL="1292677" lvl="0" indent="-1292677">
              <a:defRPr sz="1800"/>
            </a:pPr>
            <a:r>
              <a:rPr sz="3800" dirty="0" err="1"/>
              <a:t>用户特点</a:t>
            </a:r>
            <a:r>
              <a:rPr sz="3800" dirty="0"/>
              <a:t>：</a:t>
            </a:r>
          </a:p>
          <a:p>
            <a:pPr marL="0" lvl="0" indent="0">
              <a:buSzTx/>
              <a:buNone/>
              <a:defRPr sz="1800"/>
            </a:pPr>
            <a:r>
              <a:rPr sz="3800" dirty="0"/>
              <a:t>   </a:t>
            </a:r>
            <a:r>
              <a:rPr sz="3800" dirty="0" err="1"/>
              <a:t>深圳通使用人群广泛</a:t>
            </a:r>
            <a:endParaRPr sz="3800" dirty="0"/>
          </a:p>
          <a:p>
            <a:pPr marL="1292677" lvl="0" indent="-1292677">
              <a:defRPr sz="1800"/>
            </a:pPr>
            <a:r>
              <a:rPr sz="3800" dirty="0" err="1"/>
              <a:t>合作收益</a:t>
            </a:r>
            <a:r>
              <a:rPr sz="3800" dirty="0"/>
              <a:t>：</a:t>
            </a:r>
          </a:p>
          <a:p>
            <a:pPr marL="0" lvl="0" indent="0">
              <a:buSzTx/>
              <a:buNone/>
              <a:defRPr sz="1800"/>
            </a:pPr>
            <a:r>
              <a:rPr sz="3800" dirty="0"/>
              <a:t>   </a:t>
            </a:r>
            <a:r>
              <a:rPr sz="3800" dirty="0" err="1"/>
              <a:t>增加变现方式，营销结合，带来更大收益</a:t>
            </a:r>
            <a:endParaRPr sz="3800" dirty="0"/>
          </a:p>
          <a:p>
            <a:pPr marL="1292677" lvl="0" indent="-1292677">
              <a:defRPr sz="1800"/>
            </a:pPr>
            <a:r>
              <a:rPr sz="3800" dirty="0" err="1"/>
              <a:t>合作方式</a:t>
            </a:r>
            <a:r>
              <a:rPr sz="3800" dirty="0"/>
              <a:t>：</a:t>
            </a:r>
          </a:p>
          <a:p>
            <a:pPr marL="0" lvl="0" indent="0">
              <a:buSzTx/>
              <a:buNone/>
              <a:defRPr sz="1800"/>
            </a:pPr>
            <a:r>
              <a:rPr sz="4000" dirty="0"/>
              <a:t>   </a:t>
            </a:r>
            <a:r>
              <a:rPr sz="4000" dirty="0" err="1"/>
              <a:t>深度战略合作，懒财网作为深圳通唯一指定理财平台</a:t>
            </a:r>
            <a:endParaRPr sz="4000" dirty="0"/>
          </a:p>
          <a:p>
            <a:pPr marL="0" lvl="0" indent="0">
              <a:buSzTx/>
              <a:buNone/>
              <a:defRPr sz="1800"/>
            </a:pPr>
            <a:r>
              <a:rPr sz="4000" dirty="0"/>
              <a:t>   </a:t>
            </a:r>
            <a:r>
              <a:rPr sz="4000" dirty="0" err="1"/>
              <a:t>共建理财频道，开展“理财免费乘公交”等营销活动</a:t>
            </a:r>
            <a:endParaRPr sz="4000" dirty="0"/>
          </a:p>
        </p:txBody>
      </p:sp>
      <p:pic>
        <p:nvPicPr>
          <p:cNvPr id="277" name="image2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41661" y="6712656"/>
            <a:ext cx="6978166" cy="43495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2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118466" y="8172377"/>
            <a:ext cx="1028845" cy="1028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/>
          </p:cNvSpPr>
          <p:nvPr>
            <p:ph type="title"/>
          </p:nvPr>
        </p:nvSpPr>
        <p:spPr>
          <a:xfrm>
            <a:off x="4387451" y="625077"/>
            <a:ext cx="16026529" cy="30360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D71E18"/>
                </a:solidFill>
              </a:rPr>
              <a:t>合作方式提案 — 深圳通</a:t>
            </a:r>
          </a:p>
        </p:txBody>
      </p:sp>
      <p:sp>
        <p:nvSpPr>
          <p:cNvPr id="281" name="Shape 281"/>
          <p:cNvSpPr>
            <a:spLocks noGrp="1"/>
          </p:cNvSpPr>
          <p:nvPr>
            <p:ph type="body" idx="1"/>
          </p:nvPr>
        </p:nvSpPr>
        <p:spPr>
          <a:xfrm>
            <a:off x="1024056" y="3661171"/>
            <a:ext cx="12577644" cy="8797529"/>
          </a:xfrm>
          <a:prstGeom prst="rect">
            <a:avLst/>
          </a:prstGeom>
        </p:spPr>
        <p:txBody>
          <a:bodyPr anchor="t"/>
          <a:lstStyle/>
          <a:p>
            <a:pPr marL="1137556" lvl="0" indent="-1137556">
              <a:defRPr sz="1800"/>
            </a:pPr>
            <a:r>
              <a:rPr sz="4400"/>
              <a:t>手机深圳通:惠出行APP</a:t>
            </a:r>
          </a:p>
        </p:txBody>
      </p:sp>
      <p:pic>
        <p:nvPicPr>
          <p:cNvPr id="282" name="image2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43623" y="3661169"/>
            <a:ext cx="4946138" cy="8797530"/>
          </a:xfrm>
          <a:prstGeom prst="rect">
            <a:avLst/>
          </a:prstGeom>
          <a:ln>
            <a:solidFill>
              <a:srgbClr val="F2F2F2"/>
            </a:solidFill>
          </a:ln>
        </p:spPr>
      </p:pic>
      <p:pic>
        <p:nvPicPr>
          <p:cNvPr id="283" name="image2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78308" y="3661171"/>
            <a:ext cx="4957659" cy="8818021"/>
          </a:xfrm>
          <a:prstGeom prst="rect">
            <a:avLst/>
          </a:prstGeom>
          <a:ln>
            <a:solidFill>
              <a:srgbClr val="F2F2F2"/>
            </a:solidFill>
          </a:ln>
        </p:spPr>
      </p:pic>
      <p:sp>
        <p:nvSpPr>
          <p:cNvPr id="284" name="Shape 284"/>
          <p:cNvSpPr/>
          <p:nvPr/>
        </p:nvSpPr>
        <p:spPr>
          <a:xfrm>
            <a:off x="1526857" y="4914087"/>
            <a:ext cx="5845175" cy="549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 algn="l">
              <a:defRPr sz="3200"/>
            </a:lvl1pPr>
          </a:lstStyle>
          <a:p>
            <a:pPr lvl="0">
              <a:defRPr sz="1800"/>
            </a:pPr>
            <a:r>
              <a:rPr sz="3200"/>
              <a:t>推介深圳通指定理财平台懒财网</a:t>
            </a:r>
          </a:p>
        </p:txBody>
      </p:sp>
      <p:pic>
        <p:nvPicPr>
          <p:cNvPr id="285" name="image27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9091" y="3629745"/>
            <a:ext cx="4981576" cy="883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286"/>
          <p:cNvSpPr/>
          <p:nvPr/>
        </p:nvSpPr>
        <p:spPr>
          <a:xfrm>
            <a:off x="1587406" y="6009462"/>
            <a:ext cx="5885465" cy="5433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lvl="0" algn="l">
              <a:lnSpc>
                <a:spcPct val="150000"/>
              </a:lnSpc>
              <a:defRPr sz="1800"/>
            </a:pPr>
            <a:r>
              <a:rPr sz="2800"/>
              <a:t>1）使用深圳通“惠出行”，可方便的进行理财</a:t>
            </a:r>
          </a:p>
          <a:p>
            <a:pPr lvl="0" algn="l">
              <a:lnSpc>
                <a:spcPct val="150000"/>
              </a:lnSpc>
              <a:defRPr sz="1800"/>
            </a:pPr>
            <a:r>
              <a:rPr sz="2800"/>
              <a:t>2）首页Banner宣传、提供共建理财频道</a:t>
            </a:r>
          </a:p>
          <a:p>
            <a:pPr lvl="0" algn="l">
              <a:lnSpc>
                <a:spcPct val="150000"/>
              </a:lnSpc>
              <a:defRPr sz="1800"/>
            </a:pPr>
            <a:r>
              <a:rPr sz="2800"/>
              <a:t>3）打通注册用户，深圳通用户凭借手机号和验证码可快速登录</a:t>
            </a:r>
          </a:p>
          <a:p>
            <a:pPr lvl="0" algn="l">
              <a:lnSpc>
                <a:spcPct val="150000"/>
              </a:lnSpc>
              <a:defRPr sz="1800"/>
            </a:pPr>
            <a:r>
              <a:rPr sz="2800"/>
              <a:t>4）优惠频道提供最新营销/促销信息</a:t>
            </a:r>
          </a:p>
          <a:p>
            <a:pPr lvl="0" algn="l">
              <a:lnSpc>
                <a:spcPct val="150000"/>
              </a:lnSpc>
              <a:defRPr sz="1800"/>
            </a:pPr>
            <a:r>
              <a:rPr sz="2800"/>
              <a:t>5）生活频道、我的账户内置懒财网活期理财功能入口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xfrm>
            <a:off x="4387451" y="625077"/>
            <a:ext cx="16026529" cy="30360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D71E18"/>
                </a:solidFill>
              </a:rPr>
              <a:t>合作方式提案 — 深圳通</a:t>
            </a:r>
          </a:p>
        </p:txBody>
      </p:sp>
      <p:sp>
        <p:nvSpPr>
          <p:cNvPr id="289" name="Shape 289"/>
          <p:cNvSpPr>
            <a:spLocks noGrp="1"/>
          </p:cNvSpPr>
          <p:nvPr>
            <p:ph type="body" idx="1"/>
          </p:nvPr>
        </p:nvSpPr>
        <p:spPr>
          <a:xfrm>
            <a:off x="1024056" y="3661171"/>
            <a:ext cx="12577644" cy="8797529"/>
          </a:xfrm>
          <a:prstGeom prst="rect">
            <a:avLst/>
          </a:prstGeom>
        </p:spPr>
        <p:txBody>
          <a:bodyPr anchor="t"/>
          <a:lstStyle/>
          <a:p>
            <a:pPr marL="1137556" lvl="0" indent="-1137556">
              <a:defRPr sz="1800"/>
            </a:pPr>
            <a:r>
              <a:rPr sz="4400"/>
              <a:t>手机深圳通:惠出行无线网页版</a:t>
            </a:r>
          </a:p>
          <a:p>
            <a:pPr marL="0" lvl="0" indent="0">
              <a:buSzTx/>
              <a:buNone/>
              <a:defRPr sz="1800"/>
            </a:pPr>
            <a:r>
              <a:rPr sz="3600"/>
              <a:t>  </a:t>
            </a:r>
          </a:p>
        </p:txBody>
      </p:sp>
      <p:pic>
        <p:nvPicPr>
          <p:cNvPr id="290" name="image2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23343" y="3661171"/>
            <a:ext cx="4798696" cy="8535280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Shape 291"/>
          <p:cNvSpPr/>
          <p:nvPr/>
        </p:nvSpPr>
        <p:spPr>
          <a:xfrm>
            <a:off x="1526857" y="6239494"/>
            <a:ext cx="7775718" cy="549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l">
              <a:lnSpc>
                <a:spcPct val="150000"/>
              </a:lnSpc>
              <a:defRPr sz="3200"/>
            </a:lvl1pPr>
          </a:lstStyle>
          <a:p>
            <a:pPr lvl="0">
              <a:defRPr sz="1800"/>
            </a:pPr>
            <a:r>
              <a:rPr sz="3200"/>
              <a:t>无线网页版理财频道</a:t>
            </a:r>
          </a:p>
        </p:txBody>
      </p:sp>
      <p:sp>
        <p:nvSpPr>
          <p:cNvPr id="292" name="Shape 292"/>
          <p:cNvSpPr/>
          <p:nvPr/>
        </p:nvSpPr>
        <p:spPr>
          <a:xfrm>
            <a:off x="1526857" y="4990541"/>
            <a:ext cx="3768065" cy="625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 lvl="0" algn="l">
              <a:defRPr sz="1800"/>
            </a:pPr>
            <a:r>
              <a:rPr sz="3200"/>
              <a:t>推介懒财网APP下载</a:t>
            </a:r>
          </a:p>
        </p:txBody>
      </p:sp>
      <p:pic>
        <p:nvPicPr>
          <p:cNvPr id="293" name="image2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89655" y="3661171"/>
            <a:ext cx="4798696" cy="8535280"/>
          </a:xfrm>
          <a:prstGeom prst="rect">
            <a:avLst/>
          </a:prstGeom>
          <a:ln>
            <a:solidFill>
              <a:srgbClr val="F2F2F2"/>
            </a:solidFill>
          </a:ln>
        </p:spPr>
      </p:pic>
      <p:sp>
        <p:nvSpPr>
          <p:cNvPr id="294" name="Shape 294"/>
          <p:cNvSpPr/>
          <p:nvPr/>
        </p:nvSpPr>
        <p:spPr>
          <a:xfrm>
            <a:off x="1595437" y="7111162"/>
            <a:ext cx="7775718" cy="500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l">
              <a:lnSpc>
                <a:spcPct val="150000"/>
              </a:lnSpc>
              <a:defRPr sz="2800"/>
            </a:lvl1pPr>
          </a:lstStyle>
          <a:p>
            <a:pPr lvl="0">
              <a:defRPr sz="1800"/>
            </a:pPr>
            <a:r>
              <a:rPr sz="2800"/>
              <a:t>用户可以方便的理财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/>
          </p:cNvSpPr>
          <p:nvPr>
            <p:ph type="title"/>
          </p:nvPr>
        </p:nvSpPr>
        <p:spPr>
          <a:xfrm>
            <a:off x="4387451" y="625077"/>
            <a:ext cx="16026529" cy="30360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D71E18"/>
                </a:solidFill>
              </a:rPr>
              <a:t>合作方式提案 — 深圳通</a:t>
            </a:r>
          </a:p>
        </p:txBody>
      </p:sp>
      <p:sp>
        <p:nvSpPr>
          <p:cNvPr id="297" name="Shape 297"/>
          <p:cNvSpPr>
            <a:spLocks noGrp="1"/>
          </p:cNvSpPr>
          <p:nvPr>
            <p:ph type="body" idx="1"/>
          </p:nvPr>
        </p:nvSpPr>
        <p:spPr>
          <a:xfrm>
            <a:off x="1024056" y="3661171"/>
            <a:ext cx="12577644" cy="1733789"/>
          </a:xfrm>
          <a:prstGeom prst="rect">
            <a:avLst/>
          </a:prstGeom>
        </p:spPr>
        <p:txBody>
          <a:bodyPr anchor="t"/>
          <a:lstStyle/>
          <a:p>
            <a:pPr marL="1137556" lvl="0" indent="-1137556">
              <a:lnSpc>
                <a:spcPct val="90000"/>
              </a:lnSpc>
              <a:defRPr sz="1800"/>
            </a:pPr>
            <a:r>
              <a:rPr sz="4400"/>
              <a:t>惠出行网页版</a:t>
            </a:r>
          </a:p>
          <a:p>
            <a:pPr marL="0" lvl="0" indent="0">
              <a:lnSpc>
                <a:spcPct val="90000"/>
              </a:lnSpc>
              <a:buSzTx/>
              <a:buNone/>
              <a:defRPr sz="1800"/>
            </a:pPr>
            <a:r>
              <a:rPr sz="4400"/>
              <a:t>  </a:t>
            </a:r>
          </a:p>
        </p:txBody>
      </p:sp>
      <p:sp>
        <p:nvSpPr>
          <p:cNvPr id="298" name="Shape 298"/>
          <p:cNvSpPr/>
          <p:nvPr/>
        </p:nvSpPr>
        <p:spPr>
          <a:xfrm>
            <a:off x="1505443" y="5803315"/>
            <a:ext cx="7775718" cy="1158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lvl="0" algn="l">
              <a:lnSpc>
                <a:spcPct val="150000"/>
              </a:lnSpc>
              <a:defRPr sz="1800"/>
            </a:pPr>
            <a:r>
              <a:rPr sz="2800"/>
              <a:t>惠出行网页版通过banner、热门专题、个人账户内页等显著位置推介懒财网及曝光品牌</a:t>
            </a:r>
          </a:p>
        </p:txBody>
      </p:sp>
      <p:sp>
        <p:nvSpPr>
          <p:cNvPr id="299" name="Shape 299"/>
          <p:cNvSpPr/>
          <p:nvPr/>
        </p:nvSpPr>
        <p:spPr>
          <a:xfrm>
            <a:off x="1505443" y="4809009"/>
            <a:ext cx="3813175" cy="549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 algn="l">
              <a:defRPr sz="3200"/>
            </a:lvl1pPr>
          </a:lstStyle>
          <a:p>
            <a:pPr lvl="0">
              <a:defRPr sz="1800"/>
            </a:pPr>
            <a:r>
              <a:rPr sz="3200"/>
              <a:t>产品推介和品牌曝光</a:t>
            </a:r>
          </a:p>
        </p:txBody>
      </p:sp>
      <p:sp>
        <p:nvSpPr>
          <p:cNvPr id="300" name="Shape 300"/>
          <p:cNvSpPr/>
          <p:nvPr/>
        </p:nvSpPr>
        <p:spPr>
          <a:xfrm>
            <a:off x="1505443" y="7575777"/>
            <a:ext cx="3000375" cy="549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 algn="l">
              <a:defRPr sz="3200"/>
            </a:lvl1pPr>
          </a:lstStyle>
          <a:p>
            <a:pPr lvl="0">
              <a:defRPr sz="1800"/>
            </a:pPr>
            <a:r>
              <a:rPr sz="3200"/>
              <a:t>网页版理财频道</a:t>
            </a:r>
          </a:p>
        </p:txBody>
      </p:sp>
      <p:pic>
        <p:nvPicPr>
          <p:cNvPr id="301" name="image3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58923" y="3661171"/>
            <a:ext cx="8786432" cy="4975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3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83401" y="6397369"/>
            <a:ext cx="8829676" cy="5895976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hape 303"/>
          <p:cNvSpPr/>
          <p:nvPr/>
        </p:nvSpPr>
        <p:spPr>
          <a:xfrm>
            <a:off x="1546613" y="8386540"/>
            <a:ext cx="7775718" cy="500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algn="l">
              <a:lnSpc>
                <a:spcPct val="150000"/>
              </a:lnSpc>
              <a:defRPr sz="2800"/>
            </a:lvl1pPr>
          </a:lstStyle>
          <a:p>
            <a:pPr lvl="0">
              <a:defRPr sz="1800"/>
            </a:pPr>
            <a:r>
              <a:rPr sz="2800"/>
              <a:t>用户可以方便的理财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4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2955" y="3571280"/>
            <a:ext cx="4930926" cy="9019983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>
            <a:spLocks noGrp="1"/>
          </p:cNvSpPr>
          <p:nvPr>
            <p:ph type="title"/>
          </p:nvPr>
        </p:nvSpPr>
        <p:spPr>
          <a:xfrm>
            <a:off x="4387453" y="625077"/>
            <a:ext cx="15609094" cy="30360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D71E18"/>
                </a:solidFill>
              </a:rPr>
              <a:t>懒财宝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4387452" y="3661171"/>
            <a:ext cx="7500940" cy="8840393"/>
          </a:xfrm>
          <a:prstGeom prst="rect">
            <a:avLst/>
          </a:prstGeom>
        </p:spPr>
        <p:txBody>
          <a:bodyPr/>
          <a:lstStyle/>
          <a:p>
            <a:pPr marL="982435" lvl="0" indent="-982435">
              <a:defRPr sz="1800"/>
            </a:pPr>
            <a:r>
              <a:rPr sz="3800"/>
              <a:t>长期理财的收益：8%</a:t>
            </a:r>
          </a:p>
          <a:p>
            <a:pPr marL="982435" lvl="0" indent="-982435">
              <a:defRPr sz="1800"/>
            </a:pPr>
            <a:r>
              <a:rPr sz="3800"/>
              <a:t>货币基金的便捷：活期理财</a:t>
            </a:r>
          </a:p>
          <a:p>
            <a:pPr marL="982435" lvl="0" indent="-982435">
              <a:defRPr sz="1800"/>
            </a:pPr>
            <a:r>
              <a:rPr sz="3800"/>
              <a:t>银行理财的安全：信托</a:t>
            </a:r>
          </a:p>
        </p:txBody>
      </p:sp>
    </p:spTree>
  </p:cSld>
  <p:clrMapOvr>
    <a:masterClrMapping/>
  </p:clrMapOvr>
  <p:transition spd="slow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/>
          </p:cNvSpPr>
          <p:nvPr>
            <p:ph type="title"/>
          </p:nvPr>
        </p:nvSpPr>
        <p:spPr>
          <a:xfrm>
            <a:off x="4387451" y="625077"/>
            <a:ext cx="16026529" cy="30360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D71E18"/>
                </a:solidFill>
              </a:rPr>
              <a:t>合作方式提案 — 深圳通</a:t>
            </a:r>
          </a:p>
        </p:txBody>
      </p:sp>
      <p:sp>
        <p:nvSpPr>
          <p:cNvPr id="306" name="Shape 306"/>
          <p:cNvSpPr>
            <a:spLocks noGrp="1"/>
          </p:cNvSpPr>
          <p:nvPr>
            <p:ph type="body" idx="1"/>
          </p:nvPr>
        </p:nvSpPr>
        <p:spPr>
          <a:xfrm>
            <a:off x="1462205" y="3661171"/>
            <a:ext cx="10938510" cy="659369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1326287" indent="-1326287" defTabSz="554990">
              <a:spcBef>
                <a:spcPts val="3000"/>
              </a:spcBef>
              <a:defRPr sz="5130"/>
            </a:lvl1pPr>
          </a:lstStyle>
          <a:p>
            <a:pPr lvl="0">
              <a:defRPr sz="1800"/>
            </a:pPr>
            <a:r>
              <a:rPr sz="5130"/>
              <a:t>微信</a:t>
            </a:r>
          </a:p>
        </p:txBody>
      </p:sp>
      <p:pic>
        <p:nvPicPr>
          <p:cNvPr id="307" name="image3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25962" y="3661171"/>
            <a:ext cx="4958716" cy="8819901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Shape 308"/>
          <p:cNvSpPr/>
          <p:nvPr/>
        </p:nvSpPr>
        <p:spPr>
          <a:xfrm>
            <a:off x="1737581" y="5886571"/>
            <a:ext cx="10863403" cy="2549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 lvl="0" algn="l">
              <a:lnSpc>
                <a:spcPct val="150000"/>
              </a:lnSpc>
              <a:defRPr sz="1800"/>
            </a:pPr>
            <a:r>
              <a:rPr sz="2800" dirty="0"/>
              <a:t> 1）公众号对懒财网进行系列内容的宣传推介</a:t>
            </a:r>
          </a:p>
          <a:p>
            <a:pPr lvl="0" algn="l">
              <a:lnSpc>
                <a:spcPct val="150000"/>
              </a:lnSpc>
              <a:defRPr sz="1800"/>
            </a:pPr>
            <a:r>
              <a:rPr sz="2800" dirty="0"/>
              <a:t> 2）提供理财快速入口：菜单、内容回复、识别二维码下载APP</a:t>
            </a:r>
          </a:p>
          <a:p>
            <a:pPr lvl="0" algn="l">
              <a:lnSpc>
                <a:spcPct val="150000"/>
              </a:lnSpc>
              <a:defRPr sz="1800"/>
            </a:pPr>
            <a:r>
              <a:rPr sz="2800" dirty="0"/>
              <a:t> 3）公众号绑定理财账户，可快速查询理财总金额、已获奖励及福利</a:t>
            </a:r>
          </a:p>
          <a:p>
            <a:pPr lvl="0" algn="l">
              <a:lnSpc>
                <a:spcPct val="150000"/>
              </a:lnSpc>
              <a:defRPr sz="1800"/>
            </a:pPr>
            <a:r>
              <a:rPr sz="2800" dirty="0"/>
              <a:t> 4）通过公众号及时营销合作活动</a:t>
            </a:r>
          </a:p>
        </p:txBody>
      </p:sp>
      <p:sp>
        <p:nvSpPr>
          <p:cNvPr id="309" name="Shape 309"/>
          <p:cNvSpPr/>
          <p:nvPr/>
        </p:nvSpPr>
        <p:spPr>
          <a:xfrm>
            <a:off x="1897602" y="4799810"/>
            <a:ext cx="7877175" cy="625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/>
          <a:p>
            <a:pPr lvl="0" algn="l">
              <a:defRPr sz="1800"/>
            </a:pPr>
            <a:r>
              <a:rPr sz="3200"/>
              <a:t>微信公众号推介深圳通指定理财——懒财网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/>
          </p:cNvSpPr>
          <p:nvPr>
            <p:ph type="title"/>
          </p:nvPr>
        </p:nvSpPr>
        <p:spPr>
          <a:xfrm>
            <a:off x="4387451" y="625077"/>
            <a:ext cx="16026529" cy="30360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D71E18"/>
                </a:solidFill>
              </a:rPr>
              <a:t>合作方式提案 — 深圳通</a:t>
            </a:r>
          </a:p>
        </p:txBody>
      </p:sp>
      <p:sp>
        <p:nvSpPr>
          <p:cNvPr id="312" name="Shape 312"/>
          <p:cNvSpPr>
            <a:spLocks noGrp="1"/>
          </p:cNvSpPr>
          <p:nvPr>
            <p:ph type="body" idx="1"/>
          </p:nvPr>
        </p:nvSpPr>
        <p:spPr>
          <a:xfrm>
            <a:off x="1462205" y="3661171"/>
            <a:ext cx="10938510" cy="659369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1326287" indent="-1326287" defTabSz="554990">
              <a:spcBef>
                <a:spcPts val="3000"/>
              </a:spcBef>
              <a:defRPr sz="5130"/>
            </a:lvl1pPr>
          </a:lstStyle>
          <a:p>
            <a:pPr lvl="0">
              <a:defRPr sz="1800"/>
            </a:pPr>
            <a:r>
              <a:rPr sz="5130"/>
              <a:t>短信</a:t>
            </a:r>
          </a:p>
        </p:txBody>
      </p:sp>
      <p:sp>
        <p:nvSpPr>
          <p:cNvPr id="313" name="Shape 313"/>
          <p:cNvSpPr/>
          <p:nvPr/>
        </p:nvSpPr>
        <p:spPr>
          <a:xfrm>
            <a:off x="1897601" y="5741517"/>
            <a:ext cx="11086880" cy="1233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lvl="0" algn="l">
              <a:lnSpc>
                <a:spcPct val="150000"/>
              </a:lnSpc>
              <a:defRPr sz="1800"/>
            </a:pPr>
            <a:r>
              <a:rPr sz="2800"/>
              <a:t>1）给用户发送福利，短信推介新用户体验懒财网理财</a:t>
            </a:r>
          </a:p>
          <a:p>
            <a:pPr lvl="0" algn="l">
              <a:lnSpc>
                <a:spcPct val="150000"/>
              </a:lnSpc>
              <a:defRPr sz="1800"/>
            </a:pPr>
            <a:r>
              <a:rPr sz="2800"/>
              <a:t>2）通过短信及时营销合作活动</a:t>
            </a:r>
          </a:p>
        </p:txBody>
      </p:sp>
      <p:sp>
        <p:nvSpPr>
          <p:cNvPr id="314" name="Shape 314"/>
          <p:cNvSpPr/>
          <p:nvPr/>
        </p:nvSpPr>
        <p:spPr>
          <a:xfrm>
            <a:off x="1897601" y="4837656"/>
            <a:ext cx="3000375" cy="549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71436" tIns="71436" rIns="71436" bIns="71436" anchor="ctr">
            <a:spAutoFit/>
          </a:bodyPr>
          <a:lstStyle>
            <a:lvl1pPr algn="l">
              <a:defRPr sz="3200"/>
            </a:lvl1pPr>
          </a:lstStyle>
          <a:p>
            <a:pPr lvl="0">
              <a:defRPr sz="1800"/>
            </a:pPr>
            <a:r>
              <a:rPr sz="3200"/>
              <a:t>短信推介懒财网</a:t>
            </a:r>
          </a:p>
        </p:txBody>
      </p:sp>
      <p:pic>
        <p:nvPicPr>
          <p:cNvPr id="315" name="image3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59896" y="3661171"/>
            <a:ext cx="4958715" cy="8819901"/>
          </a:xfrm>
          <a:prstGeom prst="rect">
            <a:avLst/>
          </a:prstGeom>
          <a:ln>
            <a:solidFill>
              <a:srgbClr val="F2F2F2"/>
            </a:solidFill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/>
          </p:cNvSpPr>
          <p:nvPr>
            <p:ph type="title"/>
          </p:nvPr>
        </p:nvSpPr>
        <p:spPr>
          <a:xfrm>
            <a:off x="4387451" y="625077"/>
            <a:ext cx="16026529" cy="30360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D71E18"/>
                </a:solidFill>
              </a:rPr>
              <a:t>合作方式提案 — 深圳通</a:t>
            </a:r>
          </a:p>
        </p:txBody>
      </p:sp>
      <p:sp>
        <p:nvSpPr>
          <p:cNvPr id="318" name="Shape 318"/>
          <p:cNvSpPr>
            <a:spLocks noGrp="1"/>
          </p:cNvSpPr>
          <p:nvPr>
            <p:ph type="body" idx="1"/>
          </p:nvPr>
        </p:nvSpPr>
        <p:spPr>
          <a:xfrm>
            <a:off x="1462205" y="3661171"/>
            <a:ext cx="10938510" cy="659369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 marL="1326287" indent="-1326287" defTabSz="554990">
              <a:spcBef>
                <a:spcPts val="3000"/>
              </a:spcBef>
              <a:defRPr sz="5130"/>
            </a:lvl1pPr>
          </a:lstStyle>
          <a:p>
            <a:pPr lvl="0">
              <a:defRPr sz="1800"/>
            </a:pPr>
            <a:r>
              <a:rPr sz="5130" dirty="0" err="1"/>
              <a:t>营销活动及其他推广</a:t>
            </a:r>
            <a:endParaRPr sz="5130" dirty="0"/>
          </a:p>
        </p:txBody>
      </p:sp>
      <p:sp>
        <p:nvSpPr>
          <p:cNvPr id="319" name="Shape 319"/>
          <p:cNvSpPr/>
          <p:nvPr/>
        </p:nvSpPr>
        <p:spPr>
          <a:xfrm>
            <a:off x="1897602" y="6649786"/>
            <a:ext cx="12046999" cy="2549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lvl="0" algn="l">
              <a:lnSpc>
                <a:spcPct val="150000"/>
              </a:lnSpc>
              <a:defRPr sz="1800"/>
            </a:pPr>
            <a:r>
              <a:rPr sz="2800" dirty="0"/>
              <a:t>1）通过多种渠道，给深圳通用户发送理财体验金等福利</a:t>
            </a:r>
          </a:p>
          <a:p>
            <a:pPr lvl="0" algn="l">
              <a:lnSpc>
                <a:spcPct val="150000"/>
              </a:lnSpc>
              <a:defRPr sz="1800"/>
            </a:pPr>
            <a:r>
              <a:rPr sz="2800" dirty="0"/>
              <a:t>2）“理财免费乘公交”，理财满一定金额，每月可获赠免费乘公交额度</a:t>
            </a:r>
          </a:p>
          <a:p>
            <a:pPr lvl="0" algn="l">
              <a:lnSpc>
                <a:spcPct val="150000"/>
              </a:lnSpc>
              <a:defRPr sz="1800"/>
            </a:pPr>
            <a:r>
              <a:rPr sz="2800" dirty="0"/>
              <a:t>3）发布懒财网定制“懒人”系列深圳通卡</a:t>
            </a:r>
          </a:p>
          <a:p>
            <a:pPr lvl="0" algn="l">
              <a:lnSpc>
                <a:spcPct val="150000"/>
              </a:lnSpc>
              <a:defRPr sz="1800"/>
            </a:pPr>
            <a:r>
              <a:rPr sz="2800" dirty="0"/>
              <a:t>4）办卡、充值营业网点等懒财网品牌露出推介</a:t>
            </a:r>
          </a:p>
        </p:txBody>
      </p:sp>
      <p:sp>
        <p:nvSpPr>
          <p:cNvPr id="320" name="Shape 320"/>
          <p:cNvSpPr/>
          <p:nvPr/>
        </p:nvSpPr>
        <p:spPr>
          <a:xfrm>
            <a:off x="1897602" y="5093180"/>
            <a:ext cx="11658380" cy="104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/>
          <a:p>
            <a:pPr lvl="0" algn="l">
              <a:defRPr sz="1800"/>
            </a:pPr>
            <a:r>
              <a:rPr sz="3200" dirty="0" err="1"/>
              <a:t>深圳通和懒财网共同开展形式多样的营销</a:t>
            </a:r>
            <a:r>
              <a:rPr sz="3200" dirty="0"/>
              <a:t>/</a:t>
            </a:r>
            <a:r>
              <a:rPr sz="3200" dirty="0" err="1"/>
              <a:t>促销活动，促进用户使用懒财网理财</a:t>
            </a:r>
            <a:endParaRPr sz="3200" dirty="0"/>
          </a:p>
        </p:txBody>
      </p:sp>
      <p:pic>
        <p:nvPicPr>
          <p:cNvPr id="321" name="image3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41730" y="4113631"/>
            <a:ext cx="6960870" cy="4892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image3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72435" y="7337107"/>
            <a:ext cx="7029451" cy="4162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/>
          </p:cNvSpPr>
          <p:nvPr>
            <p:ph type="title"/>
          </p:nvPr>
        </p:nvSpPr>
        <p:spPr>
          <a:xfrm>
            <a:off x="3131819" y="625077"/>
            <a:ext cx="18425162" cy="30360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 dirty="0" err="1">
                <a:solidFill>
                  <a:srgbClr val="D71E18"/>
                </a:solidFill>
              </a:rPr>
              <a:t>合作计费条款提案</a:t>
            </a:r>
            <a:r>
              <a:rPr sz="8400" dirty="0">
                <a:solidFill>
                  <a:srgbClr val="D71E18"/>
                </a:solidFill>
              </a:rPr>
              <a:t> — </a:t>
            </a:r>
            <a:r>
              <a:rPr sz="8400" dirty="0" err="1">
                <a:solidFill>
                  <a:srgbClr val="D71E18"/>
                </a:solidFill>
              </a:rPr>
              <a:t>深圳通</a:t>
            </a:r>
            <a:endParaRPr sz="8400" dirty="0">
              <a:solidFill>
                <a:srgbClr val="D71E18"/>
              </a:solidFill>
            </a:endParaRPr>
          </a:p>
        </p:txBody>
      </p:sp>
      <p:sp>
        <p:nvSpPr>
          <p:cNvPr id="325" name="Shape 325"/>
          <p:cNvSpPr>
            <a:spLocks noGrp="1"/>
          </p:cNvSpPr>
          <p:nvPr>
            <p:ph type="body" idx="1"/>
          </p:nvPr>
        </p:nvSpPr>
        <p:spPr>
          <a:xfrm>
            <a:off x="3987798" y="10195555"/>
            <a:ext cx="17774922" cy="10972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034142" lvl="0" indent="-1034142">
              <a:defRPr sz="1800"/>
            </a:pPr>
            <a:r>
              <a:rPr sz="4000" dirty="0"/>
              <a:t>为了保障双方合作利益，</a:t>
            </a:r>
            <a:r>
              <a:rPr sz="4000" dirty="0" smtClean="0"/>
              <a:t>在合作</a:t>
            </a:r>
            <a:r>
              <a:rPr lang="en-US" sz="4000" dirty="0" smtClean="0"/>
              <a:t>90</a:t>
            </a:r>
            <a:r>
              <a:rPr lang="zh-CN" altLang="en-US" sz="4000" dirty="0" smtClean="0"/>
              <a:t>天后</a:t>
            </a:r>
            <a:r>
              <a:rPr sz="4000" dirty="0" smtClean="0"/>
              <a:t>，</a:t>
            </a:r>
            <a:r>
              <a:rPr sz="4000" dirty="0" smtClean="0"/>
              <a:t>将根据以上标准</a:t>
            </a:r>
            <a:r>
              <a:rPr lang="zh-CN" altLang="en-US" sz="4000" dirty="0" smtClean="0"/>
              <a:t>双向</a:t>
            </a:r>
            <a:r>
              <a:rPr sz="4000" dirty="0" err="1" smtClean="0"/>
              <a:t>修正计费</a:t>
            </a:r>
            <a:r>
              <a:rPr sz="4000" dirty="0"/>
              <a:t>。</a:t>
            </a:r>
          </a:p>
        </p:txBody>
      </p:sp>
      <p:graphicFrame>
        <p:nvGraphicFramePr>
          <p:cNvPr id="326" name="Table 326"/>
          <p:cNvGraphicFramePr/>
          <p:nvPr>
            <p:extLst>
              <p:ext uri="{D42A27DB-BD31-4B8C-83A1-F6EECF244321}">
                <p14:modId xmlns:p14="http://schemas.microsoft.com/office/powerpoint/2010/main" val="4030105139"/>
              </p:ext>
            </p:extLst>
          </p:nvPr>
        </p:nvGraphicFramePr>
        <p:xfrm>
          <a:off x="3987798" y="4424772"/>
          <a:ext cx="16256001" cy="555582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5418667"/>
                <a:gridCol w="5418667"/>
                <a:gridCol w="5418667"/>
              </a:tblGrid>
              <a:tr h="1111165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3600" dirty="0" err="1">
                          <a:latin typeface="Helvetica Light"/>
                          <a:ea typeface="Helvetica Light"/>
                          <a:cs typeface="Helvetica Light"/>
                        </a:rPr>
                        <a:t>计费项</a:t>
                      </a:r>
                      <a:endParaRPr sz="3600" dirty="0">
                        <a:latin typeface="Helvetica Light"/>
                        <a:ea typeface="Helvetica Light"/>
                        <a:cs typeface="Helvetica Light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</a:rPr>
                        <a:t>计费方式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</a:rPr>
                        <a:t>结算周期</a:t>
                      </a:r>
                    </a:p>
                  </a:txBody>
                  <a:tcPr marL="45720" marR="45720" anchor="ctr" horzOverflow="overflow"/>
                </a:tc>
              </a:tr>
              <a:tr h="1111165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</a:rPr>
                        <a:t>注册用户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3600" dirty="0">
                          <a:latin typeface="Helvetica Light"/>
                          <a:ea typeface="Helvetica Light"/>
                          <a:cs typeface="Helvetica Light"/>
                        </a:rPr>
                        <a:t>CPA=30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</a:rPr>
                        <a:t>1周后结算</a:t>
                      </a:r>
                    </a:p>
                  </a:txBody>
                  <a:tcPr marL="45720" marR="45720" anchor="ctr" horzOverflow="overflow"/>
                </a:tc>
              </a:tr>
              <a:tr h="1111165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</a:rPr>
                        <a:t>有效投资用户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3600" dirty="0" smtClean="0">
                          <a:latin typeface="Helvetica Light"/>
                          <a:ea typeface="Helvetica Light"/>
                          <a:cs typeface="Helvetica Light"/>
                        </a:rPr>
                        <a:t>CPA=</a:t>
                      </a:r>
                      <a:r>
                        <a:rPr lang="en-US" sz="3600" dirty="0" smtClean="0">
                          <a:latin typeface="Helvetica Light"/>
                          <a:ea typeface="Helvetica Light"/>
                          <a:cs typeface="Helvetica Light"/>
                        </a:rPr>
                        <a:t>2</a:t>
                      </a:r>
                      <a:r>
                        <a:rPr sz="3600" dirty="0" smtClean="0">
                          <a:latin typeface="Helvetica Light"/>
                          <a:ea typeface="Helvetica Light"/>
                          <a:cs typeface="Helvetica Light"/>
                        </a:rPr>
                        <a:t>00</a:t>
                      </a:r>
                      <a:endParaRPr sz="3600" dirty="0">
                        <a:latin typeface="Helvetica Light"/>
                        <a:ea typeface="Helvetica Light"/>
                        <a:cs typeface="Helvetica Light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lang="en-US" sz="3600" dirty="0" smtClean="0">
                          <a:latin typeface="Helvetica Light"/>
                          <a:ea typeface="Helvetica Light"/>
                          <a:cs typeface="Helvetica Light"/>
                        </a:rPr>
                        <a:t>30</a:t>
                      </a:r>
                      <a:r>
                        <a:rPr lang="zh-CN" altLang="en-US" sz="3600" dirty="0" smtClean="0">
                          <a:latin typeface="Helvetica Light"/>
                          <a:ea typeface="Helvetica Light"/>
                          <a:cs typeface="Helvetica Light"/>
                        </a:rPr>
                        <a:t>天</a:t>
                      </a:r>
                      <a:r>
                        <a:rPr sz="3600" dirty="0" err="1" smtClean="0">
                          <a:latin typeface="Helvetica Light"/>
                          <a:ea typeface="Helvetica Light"/>
                          <a:cs typeface="Helvetica Light"/>
                        </a:rPr>
                        <a:t>后结算前项超出部分</a:t>
                      </a:r>
                      <a:endParaRPr sz="3600" dirty="0">
                        <a:latin typeface="Helvetica Light"/>
                        <a:ea typeface="Helvetica Light"/>
                        <a:cs typeface="Helvetica Light"/>
                      </a:endParaRPr>
                    </a:p>
                  </a:txBody>
                  <a:tcPr marL="45720" marR="45720" anchor="ctr" horzOverflow="overflow"/>
                </a:tc>
              </a:tr>
              <a:tr h="1111165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</a:rPr>
                        <a:t>有效存留用户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3600" dirty="0" smtClean="0">
                          <a:latin typeface="Helvetica Light"/>
                          <a:ea typeface="Helvetica Light"/>
                          <a:cs typeface="Helvetica Light"/>
                        </a:rPr>
                        <a:t>CPA=</a:t>
                      </a:r>
                      <a:r>
                        <a:rPr lang="en-US" sz="3600" dirty="0" smtClean="0">
                          <a:latin typeface="Helvetica Light"/>
                          <a:ea typeface="Helvetica Light"/>
                          <a:cs typeface="Helvetica Light"/>
                        </a:rPr>
                        <a:t>5</a:t>
                      </a:r>
                      <a:r>
                        <a:rPr sz="3600" dirty="0" smtClean="0">
                          <a:latin typeface="Helvetica Light"/>
                          <a:ea typeface="Helvetica Light"/>
                          <a:cs typeface="Helvetica Light"/>
                        </a:rPr>
                        <a:t>00</a:t>
                      </a:r>
                      <a:endParaRPr sz="3600" dirty="0">
                        <a:latin typeface="Helvetica Light"/>
                        <a:ea typeface="Helvetica Light"/>
                        <a:cs typeface="Helvetica Light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lang="en-US" sz="3600" dirty="0" smtClean="0">
                          <a:latin typeface="Helvetica Light"/>
                          <a:ea typeface="Helvetica Light"/>
                          <a:cs typeface="Helvetica Light"/>
                        </a:rPr>
                        <a:t>60</a:t>
                      </a:r>
                      <a:r>
                        <a:rPr lang="zh-CN" altLang="en-US" sz="3600" dirty="0" smtClean="0">
                          <a:latin typeface="Helvetica Light"/>
                          <a:ea typeface="Helvetica Light"/>
                          <a:cs typeface="Helvetica Light"/>
                        </a:rPr>
                        <a:t>天</a:t>
                      </a:r>
                      <a:r>
                        <a:rPr sz="3600" dirty="0" err="1" smtClean="0">
                          <a:latin typeface="Helvetica Light"/>
                          <a:ea typeface="Helvetica Light"/>
                          <a:cs typeface="Helvetica Light"/>
                        </a:rPr>
                        <a:t>后结算前项超出部分</a:t>
                      </a:r>
                      <a:endParaRPr sz="3600" dirty="0">
                        <a:latin typeface="Helvetica Light"/>
                        <a:ea typeface="Helvetica Light"/>
                        <a:cs typeface="Helvetica Light"/>
                      </a:endParaRPr>
                    </a:p>
                  </a:txBody>
                  <a:tcPr marL="45720" marR="45720" anchor="ctr" horzOverflow="overflow"/>
                </a:tc>
              </a:tr>
              <a:tr h="1111165"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3600" dirty="0" err="1" smtClean="0">
                          <a:latin typeface="Helvetica Light"/>
                          <a:ea typeface="Helvetica Light"/>
                          <a:cs typeface="Helvetica Light"/>
                        </a:rPr>
                        <a:t>投资</a:t>
                      </a:r>
                      <a:r>
                        <a:rPr lang="zh-CN" altLang="en-US" sz="3600" dirty="0" smtClean="0">
                          <a:latin typeface="Helvetica Light"/>
                          <a:ea typeface="Helvetica Light"/>
                          <a:cs typeface="Helvetica Light"/>
                        </a:rPr>
                        <a:t>金额</a:t>
                      </a:r>
                      <a:endParaRPr sz="3600" dirty="0">
                        <a:latin typeface="Helvetica Light"/>
                        <a:ea typeface="Helvetica Light"/>
                        <a:cs typeface="Helvetica Light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sz="3600" dirty="0" smtClean="0">
                          <a:latin typeface="Helvetica Light"/>
                          <a:ea typeface="Helvetica Light"/>
                          <a:cs typeface="Helvetica Light"/>
                        </a:rPr>
                        <a:t>CPS=0.5%</a:t>
                      </a:r>
                      <a:r>
                        <a:rPr lang="en-US" sz="3600" dirty="0" smtClean="0">
                          <a:latin typeface="Helvetica Light"/>
                          <a:ea typeface="Helvetica Light"/>
                          <a:cs typeface="Helvetica Light"/>
                        </a:rPr>
                        <a:t> </a:t>
                      </a:r>
                      <a:r>
                        <a:rPr lang="en-US" sz="3600" smtClean="0">
                          <a:latin typeface="Helvetica Light"/>
                          <a:ea typeface="Helvetica Light"/>
                          <a:cs typeface="Helvetica Light"/>
                        </a:rPr>
                        <a:t>(</a:t>
                      </a:r>
                      <a:r>
                        <a:rPr lang="en-US" altLang="zh-CN" sz="3600" smtClean="0">
                          <a:latin typeface="Helvetica Light"/>
                          <a:ea typeface="Helvetica Light"/>
                          <a:cs typeface="Helvetica Light"/>
                        </a:rPr>
                        <a:t>ROI&gt;80)</a:t>
                      </a:r>
                      <a:endParaRPr sz="3600" dirty="0">
                        <a:latin typeface="Helvetica Light"/>
                        <a:ea typeface="Helvetica Light"/>
                        <a:cs typeface="Helvetica Light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lvl="0" algn="ctr">
                        <a:defRPr sz="1800" b="0" i="0"/>
                      </a:pPr>
                      <a:r>
                        <a:rPr lang="en-US" sz="3600" dirty="0" smtClean="0">
                          <a:latin typeface="Helvetica Light"/>
                          <a:ea typeface="Helvetica Light"/>
                          <a:cs typeface="Helvetica Light"/>
                        </a:rPr>
                        <a:t>90</a:t>
                      </a:r>
                      <a:r>
                        <a:rPr lang="zh-CN" altLang="en-US" sz="3600" dirty="0" smtClean="0">
                          <a:latin typeface="Helvetica Light"/>
                          <a:ea typeface="Helvetica Light"/>
                          <a:cs typeface="Helvetica Light"/>
                        </a:rPr>
                        <a:t>天</a:t>
                      </a:r>
                      <a:r>
                        <a:rPr sz="3600" dirty="0" err="1" smtClean="0">
                          <a:latin typeface="Helvetica Light"/>
                          <a:ea typeface="Helvetica Light"/>
                          <a:cs typeface="Helvetica Light"/>
                        </a:rPr>
                        <a:t>后结算前项超出部分</a:t>
                      </a:r>
                      <a:endParaRPr sz="3600" dirty="0">
                        <a:latin typeface="Helvetica Light"/>
                        <a:ea typeface="Helvetica Light"/>
                        <a:cs typeface="Helvetica Light"/>
                      </a:endParaRPr>
                    </a:p>
                  </a:txBody>
                  <a:tcPr marL="45720" marR="4572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/>
          </p:cNvSpPr>
          <p:nvPr>
            <p:ph type="title"/>
          </p:nvPr>
        </p:nvSpPr>
        <p:spPr>
          <a:xfrm>
            <a:off x="3131819" y="625077"/>
            <a:ext cx="18425162" cy="30360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 dirty="0" err="1" smtClean="0">
                <a:solidFill>
                  <a:srgbClr val="D71E18"/>
                </a:solidFill>
              </a:rPr>
              <a:t>合作计费</a:t>
            </a:r>
            <a:r>
              <a:rPr lang="zh-CN" altLang="en-US" sz="8400" dirty="0" smtClean="0">
                <a:solidFill>
                  <a:srgbClr val="D71E18"/>
                </a:solidFill>
              </a:rPr>
              <a:t>结算案例</a:t>
            </a:r>
            <a:r>
              <a:rPr sz="8400" dirty="0" smtClean="0">
                <a:solidFill>
                  <a:srgbClr val="D71E18"/>
                </a:solidFill>
              </a:rPr>
              <a:t> </a:t>
            </a:r>
            <a:r>
              <a:rPr sz="8400" dirty="0">
                <a:solidFill>
                  <a:srgbClr val="D71E18"/>
                </a:solidFill>
              </a:rPr>
              <a:t>— </a:t>
            </a:r>
            <a:r>
              <a:rPr lang="zh-CN" altLang="en-US" sz="8400" dirty="0" smtClean="0">
                <a:solidFill>
                  <a:srgbClr val="D71E18"/>
                </a:solidFill>
              </a:rPr>
              <a:t>药给力</a:t>
            </a:r>
            <a:endParaRPr sz="8400" dirty="0">
              <a:solidFill>
                <a:srgbClr val="D71E18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1046" y="3661173"/>
            <a:ext cx="5101302" cy="9073515"/>
          </a:xfrm>
          <a:prstGeom prst="rect">
            <a:avLst/>
          </a:prstGeom>
        </p:spPr>
      </p:pic>
      <p:sp>
        <p:nvSpPr>
          <p:cNvPr id="15" name="Shape 325"/>
          <p:cNvSpPr>
            <a:spLocks noGrp="1"/>
          </p:cNvSpPr>
          <p:nvPr>
            <p:ph type="body" idx="1"/>
          </p:nvPr>
        </p:nvSpPr>
        <p:spPr>
          <a:xfrm>
            <a:off x="1816099" y="3729753"/>
            <a:ext cx="12494262" cy="7837407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1034142" lvl="0" indent="-1034142" algn="l">
              <a:defRPr sz="1800"/>
            </a:pPr>
            <a:r>
              <a:rPr lang="zh-CN" altLang="en-US" sz="4000" dirty="0"/>
              <a:t>药给力</a:t>
            </a:r>
            <a:r>
              <a:rPr lang="en-US" altLang="zh-CN" sz="4000" dirty="0"/>
              <a:t>——1</a:t>
            </a:r>
            <a:r>
              <a:rPr lang="zh-CN" altLang="en-US" sz="4000" dirty="0"/>
              <a:t>小时良药</a:t>
            </a:r>
            <a:r>
              <a:rPr lang="zh-CN" altLang="en-US" sz="4000" dirty="0" smtClean="0"/>
              <a:t>送上门</a:t>
            </a:r>
            <a:r>
              <a:rPr lang="zh-CN" altLang="en-US" sz="4000" dirty="0"/>
              <a:t>，</a:t>
            </a:r>
            <a:r>
              <a:rPr lang="zh-CN" altLang="en-US" sz="4000" dirty="0" smtClean="0"/>
              <a:t>以“强力推荐懒财网活期理财”的形式，提供流量入口。同时开展福利优惠交换合作，在变现的同时也得到拉新。</a:t>
            </a:r>
            <a:endParaRPr lang="en-US" altLang="zh-CN" sz="4000" dirty="0"/>
          </a:p>
          <a:p>
            <a:pPr marL="0" lvl="0" indent="0" algn="l">
              <a:buNone/>
              <a:defRPr sz="1800"/>
            </a:pPr>
            <a:endParaRPr lang="en-US" altLang="zh-CN" sz="40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4471" y="10238154"/>
            <a:ext cx="2811780" cy="265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1401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/>
          </p:cNvSpPr>
          <p:nvPr>
            <p:ph type="title"/>
          </p:nvPr>
        </p:nvSpPr>
        <p:spPr>
          <a:xfrm>
            <a:off x="3131819" y="625077"/>
            <a:ext cx="18425162" cy="30360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 dirty="0" err="1" smtClean="0">
                <a:solidFill>
                  <a:srgbClr val="D71E18"/>
                </a:solidFill>
              </a:rPr>
              <a:t>合作计费</a:t>
            </a:r>
            <a:r>
              <a:rPr lang="zh-CN" altLang="en-US" sz="8400" dirty="0" smtClean="0">
                <a:solidFill>
                  <a:srgbClr val="D71E18"/>
                </a:solidFill>
              </a:rPr>
              <a:t>结算案例</a:t>
            </a:r>
            <a:r>
              <a:rPr sz="8400" dirty="0" smtClean="0">
                <a:solidFill>
                  <a:srgbClr val="D71E18"/>
                </a:solidFill>
              </a:rPr>
              <a:t> </a:t>
            </a:r>
            <a:r>
              <a:rPr sz="8400" dirty="0">
                <a:solidFill>
                  <a:srgbClr val="D71E18"/>
                </a:solidFill>
              </a:rPr>
              <a:t>— </a:t>
            </a:r>
            <a:r>
              <a:rPr lang="zh-CN" altLang="en-US" sz="8400" dirty="0" smtClean="0">
                <a:solidFill>
                  <a:srgbClr val="D71E18"/>
                </a:solidFill>
              </a:rPr>
              <a:t>药给力</a:t>
            </a:r>
            <a:endParaRPr sz="8400" dirty="0">
              <a:solidFill>
                <a:srgbClr val="D71E18"/>
              </a:solidFill>
            </a:endParaRPr>
          </a:p>
        </p:txBody>
      </p:sp>
      <p:sp>
        <p:nvSpPr>
          <p:cNvPr id="325" name="Shape 325"/>
          <p:cNvSpPr>
            <a:spLocks noGrp="1"/>
          </p:cNvSpPr>
          <p:nvPr>
            <p:ph type="body" idx="1"/>
          </p:nvPr>
        </p:nvSpPr>
        <p:spPr>
          <a:xfrm>
            <a:off x="1816098" y="3729753"/>
            <a:ext cx="17774922" cy="659367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1034142" lvl="0" indent="-1034142" algn="l">
              <a:defRPr sz="1800"/>
            </a:pPr>
            <a:r>
              <a:rPr lang="zh-CN" altLang="en-US" sz="4000" b="1" dirty="0" smtClean="0"/>
              <a:t>按注册用户结算：</a:t>
            </a:r>
            <a:r>
              <a:rPr lang="en-US" altLang="zh-CN" sz="4000" b="1" dirty="0" smtClean="0"/>
              <a:t>CPA=20</a:t>
            </a:r>
            <a:r>
              <a:rPr lang="zh-CN" altLang="en-US" sz="4000" b="1" dirty="0" smtClean="0"/>
              <a:t>（</a:t>
            </a:r>
            <a:r>
              <a:rPr lang="zh-CN" altLang="en-US" sz="4000" b="1" dirty="0" smtClean="0"/>
              <a:t>合作</a:t>
            </a:r>
            <a:r>
              <a:rPr lang="en-US" altLang="zh-CN" sz="4000" b="1" dirty="0" smtClean="0"/>
              <a:t>1</a:t>
            </a:r>
            <a:r>
              <a:rPr lang="zh-CN" altLang="en-US" sz="4000" b="1" dirty="0" smtClean="0"/>
              <a:t>周后开始结算）</a:t>
            </a:r>
            <a:endParaRPr lang="en-US" altLang="zh-CN" sz="4000" b="1" dirty="0" smtClean="0"/>
          </a:p>
        </p:txBody>
      </p:sp>
      <p:sp>
        <p:nvSpPr>
          <p:cNvPr id="5" name="Shape 325"/>
          <p:cNvSpPr txBox="1">
            <a:spLocks/>
          </p:cNvSpPr>
          <p:nvPr/>
        </p:nvSpPr>
        <p:spPr>
          <a:xfrm>
            <a:off x="2844798" y="4705113"/>
            <a:ext cx="17774922" cy="659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465363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08263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51164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494064" indent="-465364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836964" indent="-465364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23268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6697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30126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3355521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algn="l">
              <a:buNone/>
              <a:defRPr sz="1800"/>
            </a:pPr>
            <a:r>
              <a:rPr lang="zh-CN" altLang="en-US" sz="3200" dirty="0" smtClean="0"/>
              <a:t>合作</a:t>
            </a:r>
            <a:r>
              <a:rPr lang="en-US" altLang="zh-CN" sz="3200" dirty="0" smtClean="0"/>
              <a:t>1</a:t>
            </a:r>
            <a:r>
              <a:rPr lang="zh-CN" altLang="en-US" sz="3200" dirty="0" smtClean="0"/>
              <a:t>周后，</a:t>
            </a:r>
            <a:r>
              <a:rPr lang="en-US" altLang="zh-CN" sz="3200" dirty="0" smtClean="0"/>
              <a:t>6</a:t>
            </a:r>
            <a:r>
              <a:rPr lang="zh-CN" altLang="en-US" sz="3200" dirty="0" smtClean="0"/>
              <a:t>月</a:t>
            </a:r>
            <a:r>
              <a:rPr lang="en-US" altLang="zh-CN" sz="3200" dirty="0" smtClean="0"/>
              <a:t>1</a:t>
            </a:r>
            <a:r>
              <a:rPr lang="zh-CN" altLang="en-US" sz="3200" dirty="0" smtClean="0"/>
              <a:t>日单日注册</a:t>
            </a:r>
            <a:r>
              <a:rPr lang="zh-CN" altLang="en-US" sz="3200" dirty="0" smtClean="0"/>
              <a:t>用户</a:t>
            </a:r>
            <a:r>
              <a:rPr lang="en-US" altLang="zh-CN" sz="3200" dirty="0" smtClean="0"/>
              <a:t>138</a:t>
            </a:r>
            <a:r>
              <a:rPr lang="zh-CN" altLang="en-US" sz="3200" dirty="0" smtClean="0"/>
              <a:t>人，结算 </a:t>
            </a:r>
            <a:r>
              <a:rPr lang="en-US" altLang="zh-CN" sz="3200" dirty="0" smtClean="0"/>
              <a:t>132</a:t>
            </a:r>
            <a:r>
              <a:rPr lang="zh-CN" altLang="en-US" sz="3200" dirty="0" smtClean="0"/>
              <a:t>*</a:t>
            </a:r>
            <a:r>
              <a:rPr lang="en-US" altLang="zh-CN" sz="3200" dirty="0" smtClean="0"/>
              <a:t>20=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2640</a:t>
            </a:r>
            <a:r>
              <a:rPr lang="zh-CN" altLang="en-US" sz="3200" dirty="0" smtClean="0"/>
              <a:t>元</a:t>
            </a:r>
            <a:r>
              <a:rPr lang="zh-CN" altLang="en-US" sz="3200" dirty="0" smtClean="0"/>
              <a:t>。</a:t>
            </a:r>
          </a:p>
        </p:txBody>
      </p:sp>
      <p:sp>
        <p:nvSpPr>
          <p:cNvPr id="6" name="Shape 325"/>
          <p:cNvSpPr txBox="1">
            <a:spLocks/>
          </p:cNvSpPr>
          <p:nvPr/>
        </p:nvSpPr>
        <p:spPr>
          <a:xfrm>
            <a:off x="1816098" y="5794773"/>
            <a:ext cx="17774922" cy="659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465363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08263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51164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494064" indent="-465364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836964" indent="-465364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23268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6697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30126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3355521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1034142" indent="-1034142" algn="l">
              <a:defRPr sz="1800"/>
            </a:pPr>
            <a:r>
              <a:rPr lang="zh-CN" altLang="en-US" sz="4000" b="1" dirty="0" smtClean="0"/>
              <a:t>按有效投资用户结算：</a:t>
            </a:r>
            <a:r>
              <a:rPr lang="en-US" altLang="zh-CN" sz="4000" b="1" dirty="0" smtClean="0"/>
              <a:t>CPA=200</a:t>
            </a:r>
            <a:r>
              <a:rPr lang="zh-CN" altLang="en-US" sz="4000" b="1" dirty="0"/>
              <a:t>（</a:t>
            </a:r>
            <a:r>
              <a:rPr lang="zh-CN" altLang="en-US" sz="4000" b="1" dirty="0" smtClean="0"/>
              <a:t>合作</a:t>
            </a:r>
            <a:r>
              <a:rPr lang="en-US" altLang="zh-CN" sz="4000" b="1" dirty="0" smtClean="0"/>
              <a:t>30</a:t>
            </a:r>
            <a:r>
              <a:rPr lang="zh-CN" altLang="en-US" sz="4000" b="1" dirty="0" smtClean="0"/>
              <a:t>天后</a:t>
            </a:r>
            <a:r>
              <a:rPr lang="zh-CN" altLang="en-US" sz="4000" b="1" dirty="0" smtClean="0"/>
              <a:t>开始结算）</a:t>
            </a:r>
            <a:endParaRPr lang="en-US" altLang="zh-CN" sz="4000" b="1" dirty="0" smtClean="0"/>
          </a:p>
        </p:txBody>
      </p:sp>
      <p:sp>
        <p:nvSpPr>
          <p:cNvPr id="7" name="Shape 325"/>
          <p:cNvSpPr txBox="1">
            <a:spLocks/>
          </p:cNvSpPr>
          <p:nvPr/>
        </p:nvSpPr>
        <p:spPr>
          <a:xfrm>
            <a:off x="2844798" y="6770133"/>
            <a:ext cx="17774922" cy="590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465363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08263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51164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494064" indent="-465364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836964" indent="-465364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23268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6697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30126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3355521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algn="l">
              <a:buNone/>
              <a:defRPr sz="1800"/>
            </a:pPr>
            <a:r>
              <a:rPr lang="en-US" altLang="zh-CN" sz="3200" dirty="0" smtClean="0"/>
              <a:t>30</a:t>
            </a:r>
            <a:r>
              <a:rPr lang="zh-CN" altLang="en-US" sz="3200" dirty="0" smtClean="0"/>
              <a:t>天后，</a:t>
            </a:r>
            <a:r>
              <a:rPr lang="zh-CN" altLang="en-US" sz="3200" dirty="0" smtClean="0"/>
              <a:t>懒财宝投资金额≥</a:t>
            </a:r>
            <a:r>
              <a:rPr lang="en-US" altLang="zh-CN" sz="3200" dirty="0" smtClean="0"/>
              <a:t>100</a:t>
            </a:r>
            <a:r>
              <a:rPr lang="zh-CN" altLang="en-US" sz="3200" dirty="0" smtClean="0"/>
              <a:t>元的用户，计为有效投资用户。</a:t>
            </a:r>
            <a:endParaRPr lang="en-US" altLang="zh-CN" sz="3200" dirty="0" smtClean="0"/>
          </a:p>
        </p:txBody>
      </p:sp>
      <p:sp>
        <p:nvSpPr>
          <p:cNvPr id="8" name="Shape 325"/>
          <p:cNvSpPr txBox="1">
            <a:spLocks/>
          </p:cNvSpPr>
          <p:nvPr/>
        </p:nvSpPr>
        <p:spPr>
          <a:xfrm>
            <a:off x="2844798" y="7539516"/>
            <a:ext cx="18506442" cy="663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465363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08263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51164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494064" indent="-465364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836964" indent="-465364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23268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6697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30126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3355521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algn="l">
              <a:buNone/>
              <a:defRPr sz="1800"/>
            </a:pPr>
            <a:r>
              <a:rPr lang="zh-CN" altLang="en-US" sz="3200" dirty="0" smtClean="0"/>
              <a:t>合作</a:t>
            </a:r>
            <a:r>
              <a:rPr lang="en-US" altLang="zh-CN" sz="3200" dirty="0"/>
              <a:t>30</a:t>
            </a:r>
            <a:r>
              <a:rPr lang="zh-CN" altLang="en-US" sz="3200" dirty="0"/>
              <a:t>天后，</a:t>
            </a:r>
            <a:r>
              <a:rPr lang="en-US" altLang="zh-CN" sz="3200" dirty="0" smtClean="0"/>
              <a:t>6</a:t>
            </a:r>
            <a:r>
              <a:rPr lang="zh-CN" altLang="en-US" sz="3200" dirty="0" smtClean="0"/>
              <a:t>月</a:t>
            </a:r>
            <a:r>
              <a:rPr lang="en-US" altLang="zh-CN" sz="3200" dirty="0" smtClean="0"/>
              <a:t>1</a:t>
            </a:r>
            <a:r>
              <a:rPr lang="zh-CN" altLang="en-US" sz="3200" dirty="0" smtClean="0"/>
              <a:t>日注册的用户中，有效投资</a:t>
            </a:r>
            <a:r>
              <a:rPr lang="zh-CN" altLang="en-US" sz="3200" dirty="0" smtClean="0"/>
              <a:t>用户</a:t>
            </a:r>
            <a:r>
              <a:rPr lang="en-US" altLang="zh-CN" sz="3200" dirty="0" smtClean="0"/>
              <a:t>14</a:t>
            </a:r>
            <a:r>
              <a:rPr lang="zh-CN" altLang="en-US" sz="3200" dirty="0" smtClean="0"/>
              <a:t>人，补充</a:t>
            </a:r>
            <a:r>
              <a:rPr lang="zh-CN" altLang="en-US" sz="3200" dirty="0" smtClean="0"/>
              <a:t>结算超过前项部分 </a:t>
            </a:r>
            <a:r>
              <a:rPr lang="en-US" altLang="zh-CN" sz="3200" dirty="0" smtClean="0"/>
              <a:t>14</a:t>
            </a:r>
            <a:r>
              <a:rPr lang="zh-CN" altLang="en-US" sz="3200" dirty="0" smtClean="0"/>
              <a:t>*</a:t>
            </a:r>
            <a:r>
              <a:rPr lang="en-US" altLang="zh-CN" sz="3200" dirty="0" smtClean="0"/>
              <a:t>200-2640=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160</a:t>
            </a:r>
            <a:r>
              <a:rPr lang="zh-CN" altLang="en-US" sz="3200" dirty="0" smtClean="0"/>
              <a:t>元。</a:t>
            </a:r>
            <a:endParaRPr lang="en-US" altLang="zh-CN" sz="3200" dirty="0" smtClean="0"/>
          </a:p>
        </p:txBody>
      </p:sp>
      <p:sp>
        <p:nvSpPr>
          <p:cNvPr id="12" name="Shape 325"/>
          <p:cNvSpPr txBox="1">
            <a:spLocks/>
          </p:cNvSpPr>
          <p:nvPr/>
        </p:nvSpPr>
        <p:spPr>
          <a:xfrm>
            <a:off x="1816098" y="9419869"/>
            <a:ext cx="17774922" cy="659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465363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08263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51164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494064" indent="-465364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836964" indent="-465364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23268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6697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30126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3355521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1034142" indent="-1034142" algn="l">
              <a:defRPr sz="1800"/>
            </a:pPr>
            <a:r>
              <a:rPr lang="zh-CN" altLang="en-US" sz="4000" b="1" dirty="0" smtClean="0"/>
              <a:t>按有效留存用户结算：</a:t>
            </a:r>
            <a:r>
              <a:rPr lang="en-US" altLang="zh-CN" sz="4000" b="1" dirty="0" smtClean="0"/>
              <a:t>CPA=500</a:t>
            </a:r>
            <a:r>
              <a:rPr lang="zh-CN" altLang="en-US" sz="4000" b="1" dirty="0" smtClean="0"/>
              <a:t>（</a:t>
            </a:r>
            <a:r>
              <a:rPr lang="zh-CN" altLang="en-US" sz="4000" b="1" dirty="0" smtClean="0"/>
              <a:t>合作</a:t>
            </a:r>
            <a:r>
              <a:rPr lang="en-US" altLang="zh-CN" sz="4000" b="1" dirty="0" smtClean="0"/>
              <a:t>60</a:t>
            </a:r>
            <a:r>
              <a:rPr lang="zh-CN" altLang="en-US" sz="4000" b="1" dirty="0" smtClean="0"/>
              <a:t>天后</a:t>
            </a:r>
            <a:r>
              <a:rPr lang="zh-CN" altLang="en-US" sz="4000" b="1" dirty="0" smtClean="0"/>
              <a:t>开始结算）</a:t>
            </a:r>
            <a:endParaRPr lang="en-US" altLang="zh-CN" sz="4000" b="1" dirty="0" smtClean="0"/>
          </a:p>
        </p:txBody>
      </p:sp>
      <p:sp>
        <p:nvSpPr>
          <p:cNvPr id="13" name="Shape 325"/>
          <p:cNvSpPr txBox="1">
            <a:spLocks/>
          </p:cNvSpPr>
          <p:nvPr/>
        </p:nvSpPr>
        <p:spPr>
          <a:xfrm>
            <a:off x="2844798" y="10395229"/>
            <a:ext cx="17774922" cy="590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465363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08263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51164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494064" indent="-465364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836964" indent="-465364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23268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6697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30126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3355521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algn="l">
              <a:buNone/>
              <a:defRPr sz="1800"/>
            </a:pPr>
            <a:r>
              <a:rPr lang="en-US" altLang="zh-CN" sz="3200" dirty="0" smtClean="0"/>
              <a:t>60</a:t>
            </a:r>
            <a:r>
              <a:rPr lang="zh-CN" altLang="en-US" sz="3200" dirty="0" smtClean="0"/>
              <a:t>天后，</a:t>
            </a:r>
            <a:r>
              <a:rPr lang="zh-CN" altLang="en-US" sz="3200" dirty="0" smtClean="0"/>
              <a:t>懒财宝投资金额≥</a:t>
            </a:r>
            <a:r>
              <a:rPr lang="en-US" altLang="zh-CN" sz="3200" dirty="0" smtClean="0"/>
              <a:t>100</a:t>
            </a:r>
            <a:r>
              <a:rPr lang="zh-CN" altLang="en-US" sz="3200" dirty="0" smtClean="0"/>
              <a:t>元的用户，计为有效留存用户。</a:t>
            </a:r>
            <a:endParaRPr lang="en-US" altLang="zh-CN" sz="3200" dirty="0" smtClean="0"/>
          </a:p>
        </p:txBody>
      </p:sp>
      <p:sp>
        <p:nvSpPr>
          <p:cNvPr id="14" name="Shape 325"/>
          <p:cNvSpPr txBox="1">
            <a:spLocks/>
          </p:cNvSpPr>
          <p:nvPr/>
        </p:nvSpPr>
        <p:spPr>
          <a:xfrm>
            <a:off x="2844798" y="11280461"/>
            <a:ext cx="18506442" cy="1642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465363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08263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51164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494064" indent="-465364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836964" indent="-465364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23268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6697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30126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3355521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algn="l">
              <a:buNone/>
              <a:defRPr sz="1800"/>
            </a:pPr>
            <a:r>
              <a:rPr lang="zh-CN" altLang="en-US" sz="3200" dirty="0" smtClean="0"/>
              <a:t>合作</a:t>
            </a:r>
            <a:r>
              <a:rPr lang="en-US" altLang="zh-CN" sz="3200" dirty="0" smtClean="0"/>
              <a:t>60</a:t>
            </a:r>
            <a:r>
              <a:rPr lang="zh-CN" altLang="en-US" sz="3200" dirty="0" smtClean="0"/>
              <a:t>天后，</a:t>
            </a:r>
            <a:r>
              <a:rPr lang="en-US" altLang="zh-CN" sz="3200" dirty="0" smtClean="0"/>
              <a:t>6</a:t>
            </a:r>
            <a:r>
              <a:rPr lang="zh-CN" altLang="en-US" sz="3200" dirty="0" smtClean="0"/>
              <a:t>月</a:t>
            </a:r>
            <a:r>
              <a:rPr lang="en-US" altLang="zh-CN" sz="3200" dirty="0" smtClean="0"/>
              <a:t>1</a:t>
            </a:r>
            <a:r>
              <a:rPr lang="zh-CN" altLang="en-US" sz="3200" dirty="0" smtClean="0"/>
              <a:t>日注册的用户中，有效留存</a:t>
            </a:r>
            <a:r>
              <a:rPr lang="zh-CN" altLang="en-US" sz="3200" dirty="0" smtClean="0"/>
              <a:t>用户</a:t>
            </a:r>
            <a:r>
              <a:rPr lang="en-US" altLang="zh-CN" sz="3200" dirty="0" smtClean="0"/>
              <a:t>10</a:t>
            </a:r>
            <a:r>
              <a:rPr lang="zh-CN" altLang="en-US" sz="3200" dirty="0" smtClean="0"/>
              <a:t>人，补充</a:t>
            </a:r>
            <a:r>
              <a:rPr lang="zh-CN" altLang="en-US" sz="3200" dirty="0" smtClean="0"/>
              <a:t>结算超过前项部分 </a:t>
            </a:r>
            <a:r>
              <a:rPr lang="en-US" altLang="zh-CN" sz="3200" dirty="0" smtClean="0"/>
              <a:t>10</a:t>
            </a:r>
            <a:r>
              <a:rPr lang="zh-CN" altLang="en-US" sz="3200" dirty="0" smtClean="0"/>
              <a:t>*</a:t>
            </a:r>
            <a:r>
              <a:rPr lang="en-US" altLang="zh-CN" sz="3200" dirty="0" smtClean="0"/>
              <a:t>500-2640-160=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2200</a:t>
            </a:r>
            <a:r>
              <a:rPr lang="zh-CN" altLang="en-US" sz="3200" dirty="0" smtClean="0"/>
              <a:t>元</a:t>
            </a:r>
            <a:r>
              <a:rPr lang="zh-CN" altLang="en-US" sz="3200" dirty="0" smtClean="0"/>
              <a:t>。</a:t>
            </a:r>
          </a:p>
        </p:txBody>
      </p:sp>
      <p:sp>
        <p:nvSpPr>
          <p:cNvPr id="11" name="Shape 325"/>
          <p:cNvSpPr txBox="1">
            <a:spLocks/>
          </p:cNvSpPr>
          <p:nvPr/>
        </p:nvSpPr>
        <p:spPr>
          <a:xfrm>
            <a:off x="2844798" y="8328185"/>
            <a:ext cx="17774922" cy="590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465363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08263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51164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494064" indent="-465364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836964" indent="-465364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23268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6697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30126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3355521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algn="l">
              <a:buNone/>
              <a:defRPr sz="1800"/>
            </a:pPr>
            <a:r>
              <a:rPr lang="zh-CN" altLang="en-US" sz="3200" dirty="0"/>
              <a:t>此外</a:t>
            </a:r>
            <a:r>
              <a:rPr lang="zh-CN" altLang="en-US" sz="3200" dirty="0" smtClean="0"/>
              <a:t>，之后还有</a:t>
            </a:r>
            <a:r>
              <a:rPr lang="zh-CN" altLang="en-US" sz="3200" dirty="0"/>
              <a:t>增加的有效投资用户，</a:t>
            </a:r>
            <a:r>
              <a:rPr lang="zh-CN" altLang="en-US" sz="3200" dirty="0" smtClean="0"/>
              <a:t>则可继续增补结算。</a:t>
            </a:r>
            <a:endParaRPr lang="zh-CN" altLang="en-US" sz="3200" dirty="0"/>
          </a:p>
          <a:p>
            <a:pPr marL="0" indent="0" algn="l">
              <a:buNone/>
              <a:defRPr sz="1800"/>
            </a:pPr>
            <a:endParaRPr lang="en-US" altLang="zh-CN" sz="3200" dirty="0" smtClean="0"/>
          </a:p>
        </p:txBody>
      </p:sp>
      <p:sp>
        <p:nvSpPr>
          <p:cNvPr id="15" name="Shape 325"/>
          <p:cNvSpPr txBox="1">
            <a:spLocks/>
          </p:cNvSpPr>
          <p:nvPr/>
        </p:nvSpPr>
        <p:spPr>
          <a:xfrm>
            <a:off x="2844798" y="12566216"/>
            <a:ext cx="17774922" cy="590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465363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08263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51164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494064" indent="-465364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836964" indent="-465364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23268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6697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30126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3355521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algn="l">
              <a:buNone/>
              <a:defRPr sz="1800"/>
            </a:pPr>
            <a:r>
              <a:rPr lang="zh-CN" altLang="en-US" sz="3200" dirty="0"/>
              <a:t>此外</a:t>
            </a:r>
            <a:r>
              <a:rPr lang="zh-CN" altLang="en-US" sz="3200" dirty="0" smtClean="0"/>
              <a:t>，之后还有</a:t>
            </a:r>
            <a:r>
              <a:rPr lang="zh-CN" altLang="en-US" sz="3200" dirty="0"/>
              <a:t>增加的</a:t>
            </a:r>
            <a:r>
              <a:rPr lang="zh-CN" altLang="en-US" sz="3200" dirty="0" smtClean="0"/>
              <a:t>有效留存用户</a:t>
            </a:r>
            <a:r>
              <a:rPr lang="zh-CN" altLang="en-US" sz="3200" dirty="0"/>
              <a:t>，</a:t>
            </a:r>
            <a:r>
              <a:rPr lang="zh-CN" altLang="en-US" sz="3200" dirty="0" smtClean="0"/>
              <a:t>则可继续增补结算。</a:t>
            </a:r>
            <a:endParaRPr lang="zh-CN" altLang="en-US" sz="3200" dirty="0"/>
          </a:p>
          <a:p>
            <a:pPr marL="0" indent="0" algn="l">
              <a:buNone/>
              <a:defRPr sz="1800"/>
            </a:pPr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342232877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/>
          </p:cNvSpPr>
          <p:nvPr>
            <p:ph type="title"/>
          </p:nvPr>
        </p:nvSpPr>
        <p:spPr>
          <a:xfrm>
            <a:off x="3131819" y="625077"/>
            <a:ext cx="18425162" cy="30360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 dirty="0" err="1" smtClean="0">
                <a:solidFill>
                  <a:srgbClr val="D71E18"/>
                </a:solidFill>
              </a:rPr>
              <a:t>合作计费</a:t>
            </a:r>
            <a:r>
              <a:rPr lang="zh-CN" altLang="en-US" sz="8400" dirty="0" smtClean="0">
                <a:solidFill>
                  <a:srgbClr val="D71E18"/>
                </a:solidFill>
              </a:rPr>
              <a:t>结算示例</a:t>
            </a:r>
            <a:r>
              <a:rPr sz="8400" dirty="0" smtClean="0">
                <a:solidFill>
                  <a:srgbClr val="D71E18"/>
                </a:solidFill>
              </a:rPr>
              <a:t> — </a:t>
            </a:r>
            <a:r>
              <a:rPr lang="zh-CN" altLang="en-US" sz="8400" dirty="0" smtClean="0">
                <a:solidFill>
                  <a:srgbClr val="D71E18"/>
                </a:solidFill>
              </a:rPr>
              <a:t>药给力</a:t>
            </a:r>
            <a:endParaRPr sz="8400" dirty="0">
              <a:solidFill>
                <a:srgbClr val="D71E18"/>
              </a:solidFill>
            </a:endParaRPr>
          </a:p>
        </p:txBody>
      </p:sp>
      <p:sp>
        <p:nvSpPr>
          <p:cNvPr id="325" name="Shape 325"/>
          <p:cNvSpPr>
            <a:spLocks noGrp="1"/>
          </p:cNvSpPr>
          <p:nvPr>
            <p:ph type="body" idx="1"/>
          </p:nvPr>
        </p:nvSpPr>
        <p:spPr>
          <a:xfrm>
            <a:off x="1816098" y="3729753"/>
            <a:ext cx="17774922" cy="659367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1034142" lvl="0" indent="-1034142" algn="l">
              <a:defRPr sz="1800"/>
            </a:pPr>
            <a:r>
              <a:rPr lang="zh-CN" altLang="en-US" sz="4000" b="1" dirty="0" smtClean="0"/>
              <a:t>按投资金额结算：</a:t>
            </a:r>
            <a:r>
              <a:rPr lang="en-US" altLang="zh-CN" sz="4000" b="1" dirty="0" smtClean="0"/>
              <a:t>CPS=0.5% </a:t>
            </a:r>
            <a:r>
              <a:rPr lang="zh-CN" altLang="en-US" sz="4000" b="1" dirty="0"/>
              <a:t> </a:t>
            </a:r>
            <a:r>
              <a:rPr lang="zh-CN" altLang="en-US" sz="4000" b="1" dirty="0" smtClean="0"/>
              <a:t>（</a:t>
            </a:r>
            <a:r>
              <a:rPr lang="zh-CN" altLang="en-US" sz="4000" b="1" dirty="0" smtClean="0"/>
              <a:t>合作</a:t>
            </a:r>
            <a:r>
              <a:rPr lang="en-US" altLang="zh-CN" sz="4000" b="1" dirty="0" smtClean="0"/>
              <a:t>90</a:t>
            </a:r>
            <a:r>
              <a:rPr lang="zh-CN" altLang="en-US" sz="4000" b="1" dirty="0" smtClean="0"/>
              <a:t>天后</a:t>
            </a:r>
            <a:r>
              <a:rPr lang="zh-CN" altLang="en-US" sz="4000" b="1" dirty="0" smtClean="0"/>
              <a:t>开始结算）</a:t>
            </a:r>
            <a:endParaRPr lang="en-US" altLang="zh-CN" sz="4000" b="1" dirty="0" smtClean="0"/>
          </a:p>
        </p:txBody>
      </p:sp>
      <p:sp>
        <p:nvSpPr>
          <p:cNvPr id="5" name="Shape 325"/>
          <p:cNvSpPr txBox="1">
            <a:spLocks/>
          </p:cNvSpPr>
          <p:nvPr/>
        </p:nvSpPr>
        <p:spPr>
          <a:xfrm>
            <a:off x="2844798" y="4705113"/>
            <a:ext cx="17774922" cy="659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465363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08263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51164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494064" indent="-465364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836964" indent="-465364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23268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6697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30126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3355521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algn="l">
              <a:buNone/>
              <a:defRPr sz="1800"/>
            </a:pPr>
            <a:r>
              <a:rPr lang="zh-CN" altLang="en-US" sz="3200" dirty="0" smtClean="0"/>
              <a:t>投资金额，指的是用户投资懒财宝的金额。</a:t>
            </a:r>
          </a:p>
        </p:txBody>
      </p:sp>
      <p:sp>
        <p:nvSpPr>
          <p:cNvPr id="11" name="Shape 325"/>
          <p:cNvSpPr txBox="1">
            <a:spLocks/>
          </p:cNvSpPr>
          <p:nvPr/>
        </p:nvSpPr>
        <p:spPr>
          <a:xfrm>
            <a:off x="2844797" y="5581413"/>
            <a:ext cx="18712183" cy="1093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465363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08263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51164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494064" indent="-465364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836964" indent="-465364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23268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6697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30126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3355521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algn="l">
              <a:buNone/>
              <a:defRPr sz="1800"/>
            </a:pPr>
            <a:r>
              <a:rPr lang="zh-CN" altLang="en-US" sz="3200" dirty="0" smtClean="0"/>
              <a:t>合作</a:t>
            </a:r>
            <a:r>
              <a:rPr lang="en-US" altLang="zh-CN" sz="3200" dirty="0" smtClean="0"/>
              <a:t>90</a:t>
            </a:r>
            <a:r>
              <a:rPr lang="zh-CN" altLang="en-US" sz="3200" dirty="0" smtClean="0"/>
              <a:t>天后</a:t>
            </a:r>
            <a:r>
              <a:rPr lang="zh-CN" altLang="en-US" sz="3200" dirty="0"/>
              <a:t>按照</a:t>
            </a:r>
            <a:r>
              <a:rPr lang="en-US" altLang="zh-CN" sz="3200" dirty="0"/>
              <a:t>0.5%</a:t>
            </a:r>
            <a:r>
              <a:rPr lang="zh-CN" altLang="en-US" sz="3200" dirty="0"/>
              <a:t>的年化收益计算</a:t>
            </a:r>
            <a:r>
              <a:rPr lang="zh-CN" altLang="en-US" sz="3200" dirty="0" smtClean="0"/>
              <a:t>，</a:t>
            </a:r>
            <a:r>
              <a:rPr lang="en-US" altLang="zh-CN" sz="3200" dirty="0" smtClean="0"/>
              <a:t>6</a:t>
            </a:r>
            <a:r>
              <a:rPr lang="zh-CN" altLang="en-US" sz="3200" dirty="0" smtClean="0"/>
              <a:t>月</a:t>
            </a:r>
            <a:r>
              <a:rPr lang="en-US" altLang="zh-CN" sz="3200" dirty="0" smtClean="0"/>
              <a:t>1</a:t>
            </a:r>
            <a:r>
              <a:rPr lang="zh-CN" altLang="en-US" sz="3200" dirty="0" smtClean="0"/>
              <a:t>日注册的用户在这段时间内，</a:t>
            </a:r>
            <a:r>
              <a:rPr lang="en-US" altLang="zh-CN" sz="3200" dirty="0" smtClean="0"/>
              <a:t>CPS</a:t>
            </a:r>
            <a:r>
              <a:rPr lang="zh-CN" altLang="en-US" sz="3200" dirty="0" smtClean="0"/>
              <a:t>分成</a:t>
            </a:r>
            <a:r>
              <a:rPr lang="en-US" altLang="zh-CN" sz="3200" dirty="0" smtClean="0"/>
              <a:t>9651</a:t>
            </a:r>
            <a:r>
              <a:rPr lang="zh-CN" altLang="en-US" sz="3200" dirty="0" smtClean="0"/>
              <a:t>元，补充</a:t>
            </a:r>
            <a:r>
              <a:rPr lang="zh-CN" altLang="en-US" sz="3200" dirty="0"/>
              <a:t>结算超过前项部分 </a:t>
            </a:r>
            <a:r>
              <a:rPr lang="en-US" altLang="zh-CN" sz="3200" dirty="0" smtClean="0"/>
              <a:t>9651-2640-160-2200=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4651</a:t>
            </a:r>
            <a:r>
              <a:rPr lang="zh-CN" altLang="en-US" sz="3200" dirty="0" smtClean="0"/>
              <a:t>元 </a:t>
            </a:r>
            <a:endParaRPr lang="zh-CN" altLang="en-US" sz="3200" dirty="0" smtClean="0"/>
          </a:p>
        </p:txBody>
      </p:sp>
      <p:sp>
        <p:nvSpPr>
          <p:cNvPr id="10" name="Shape 325"/>
          <p:cNvSpPr txBox="1">
            <a:spLocks/>
          </p:cNvSpPr>
          <p:nvPr/>
        </p:nvSpPr>
        <p:spPr>
          <a:xfrm>
            <a:off x="2844797" y="6989326"/>
            <a:ext cx="17774922" cy="590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>
            <a:lvl1pPr marL="465363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08263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151164" indent="-465363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494064" indent="-465364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1836964" indent="-465364" defTabSz="584200">
              <a:spcBef>
                <a:spcPts val="3200"/>
              </a:spcBef>
              <a:buClr>
                <a:srgbClr val="D71F18"/>
              </a:buClr>
              <a:buSzPct val="75000"/>
              <a:buChar char="•"/>
              <a:defRPr sz="3800"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23268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26697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3012620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3355521" indent="-612320" defTabSz="584200">
              <a:spcBef>
                <a:spcPts val="4200"/>
              </a:spcBef>
              <a:buClr>
                <a:srgbClr val="D71E18"/>
              </a:buClr>
              <a:buSzPct val="75000"/>
              <a:buChar char="•"/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0" indent="0" algn="l">
              <a:buNone/>
              <a:defRPr sz="1800"/>
            </a:pPr>
            <a:r>
              <a:rPr lang="zh-CN" altLang="en-US" sz="3200" dirty="0"/>
              <a:t>此外</a:t>
            </a:r>
            <a:r>
              <a:rPr lang="zh-CN" altLang="en-US" sz="3200" dirty="0" smtClean="0"/>
              <a:t>，之后还有</a:t>
            </a:r>
            <a:r>
              <a:rPr lang="zh-CN" altLang="en-US" sz="3200" dirty="0"/>
              <a:t>增加</a:t>
            </a:r>
            <a:r>
              <a:rPr lang="zh-CN" altLang="en-US" sz="3200" dirty="0" smtClean="0"/>
              <a:t>的</a:t>
            </a:r>
            <a:r>
              <a:rPr lang="en-US" altLang="zh-CN" sz="3200" dirty="0" smtClean="0"/>
              <a:t>CPS</a:t>
            </a:r>
            <a:r>
              <a:rPr lang="zh-CN" altLang="en-US" sz="3200" dirty="0" smtClean="0"/>
              <a:t>分成金额，则可继续增补结算。</a:t>
            </a:r>
            <a:endParaRPr lang="zh-CN" altLang="en-US" sz="3200" dirty="0"/>
          </a:p>
          <a:p>
            <a:pPr marL="0" indent="0" algn="l">
              <a:buNone/>
              <a:defRPr sz="1800"/>
            </a:pPr>
            <a:endParaRPr lang="en-US" altLang="zh-CN" sz="3200" dirty="0" smtClean="0"/>
          </a:p>
        </p:txBody>
      </p:sp>
    </p:spTree>
    <p:extLst>
      <p:ext uri="{BB962C8B-B14F-4D97-AF65-F5344CB8AC3E}">
        <p14:creationId xmlns:p14="http://schemas.microsoft.com/office/powerpoint/2010/main" val="64379009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/>
          </p:cNvSpPr>
          <p:nvPr>
            <p:ph type="title"/>
          </p:nvPr>
        </p:nvSpPr>
        <p:spPr>
          <a:xfrm>
            <a:off x="4387453" y="571499"/>
            <a:ext cx="15609094" cy="30360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D71E18"/>
                </a:solidFill>
              </a:rPr>
              <a:t>成功案例 – 搜狗导航 </a:t>
            </a:r>
          </a:p>
        </p:txBody>
      </p:sp>
      <p:pic>
        <p:nvPicPr>
          <p:cNvPr id="329" name="image3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8669" y="3561872"/>
            <a:ext cx="12007507" cy="8514628"/>
          </a:xfrm>
          <a:prstGeom prst="rect">
            <a:avLst/>
          </a:prstGeom>
          <a:ln>
            <a:solidFill>
              <a:srgbClr val="F2F2F2"/>
            </a:solidFill>
          </a:ln>
        </p:spPr>
      </p:pic>
      <p:sp>
        <p:nvSpPr>
          <p:cNvPr id="330" name="Shape 330"/>
          <p:cNvSpPr>
            <a:spLocks noGrp="1"/>
          </p:cNvSpPr>
          <p:nvPr>
            <p:ph type="body" idx="1"/>
          </p:nvPr>
        </p:nvSpPr>
        <p:spPr>
          <a:xfrm>
            <a:off x="15298816" y="3561872"/>
            <a:ext cx="7500939" cy="6450809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1224642" lvl="0" indent="-1224642">
              <a:defRPr sz="1800"/>
            </a:pPr>
            <a:r>
              <a:rPr sz="3600" dirty="0"/>
              <a:t>合作模式：频道共建，懒财网为搜狗导航设计并合作“</a:t>
            </a:r>
            <a:r>
              <a:rPr sz="3600" dirty="0" err="1"/>
              <a:t>搜狗理财</a:t>
            </a:r>
            <a:r>
              <a:rPr sz="3600" dirty="0"/>
              <a:t>”，</a:t>
            </a:r>
            <a:r>
              <a:rPr sz="3600" dirty="0" err="1"/>
              <a:t>丰富了搜狗导航产品线，提升网站流量，增加搜狗导航变现能力</a:t>
            </a:r>
            <a:r>
              <a:rPr sz="3600" dirty="0"/>
              <a:t>。</a:t>
            </a:r>
          </a:p>
          <a:p>
            <a:pPr marL="1224642" lvl="0" indent="-1224642">
              <a:defRPr sz="1800"/>
            </a:pPr>
            <a:r>
              <a:rPr sz="3600" dirty="0"/>
              <a:t>流量效果：搜狗理财导航流量从0攀升至日均PV 56万</a:t>
            </a:r>
            <a:r>
              <a:rPr sz="3600" dirty="0" smtClean="0"/>
              <a:t>。</a:t>
            </a:r>
          </a:p>
          <a:p>
            <a:pPr marL="1224642" lvl="0" indent="-1224642">
              <a:defRPr sz="1800"/>
            </a:pPr>
            <a:r>
              <a:rPr sz="3600" dirty="0" smtClean="0"/>
              <a:t>变现效果：懒财网月新增理财用户达2,000人，新增投资用户240人，单月投资金额净增800万元。给搜狗导航提供变现，达到双赢。</a:t>
            </a:r>
            <a:endParaRPr sz="3600"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/>
          </p:cNvSpPr>
          <p:nvPr>
            <p:ph type="title"/>
          </p:nvPr>
        </p:nvSpPr>
        <p:spPr>
          <a:xfrm>
            <a:off x="4387453" y="571499"/>
            <a:ext cx="15609094" cy="30360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D71E18"/>
                </a:solidFill>
              </a:rPr>
              <a:t>成功案例 – 百度乐彩</a:t>
            </a:r>
          </a:p>
        </p:txBody>
      </p:sp>
      <p:sp>
        <p:nvSpPr>
          <p:cNvPr id="333" name="Shape 333"/>
          <p:cNvSpPr>
            <a:spLocks noGrp="1"/>
          </p:cNvSpPr>
          <p:nvPr>
            <p:ph type="body" idx="1"/>
          </p:nvPr>
        </p:nvSpPr>
        <p:spPr>
          <a:xfrm>
            <a:off x="15298816" y="3699031"/>
            <a:ext cx="7500939" cy="697659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224642" lvl="0" indent="-1224642">
              <a:defRPr sz="1800"/>
            </a:pPr>
            <a:r>
              <a:rPr sz="3600"/>
              <a:t>合作模式：懒财网与乐彩合作充值赠送彩票彩金，提升乐彩新注册用户数和购彩订单量。</a:t>
            </a:r>
          </a:p>
          <a:p>
            <a:pPr marL="1224642" lvl="0" indent="-1224642">
              <a:defRPr sz="1800"/>
            </a:pPr>
            <a:r>
              <a:rPr sz="3600"/>
              <a:t>用户活跃效果：在售彩开启期间，乐彩通过活动周新增用户350人，周新增订单50万元。</a:t>
            </a:r>
          </a:p>
          <a:p>
            <a:pPr marL="1224642" lvl="0" indent="-1224642">
              <a:defRPr sz="1800"/>
            </a:pPr>
            <a:r>
              <a:rPr sz="3600"/>
              <a:t>变现效果：懒财网月新增理财用户达1,500人，新增投资用户100人，单月投资金额净增400万元。在彩票停售后继续合作，保持乐彩变现能力。</a:t>
            </a:r>
          </a:p>
        </p:txBody>
      </p:sp>
      <p:pic>
        <p:nvPicPr>
          <p:cNvPr id="334" name="image3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8669" y="3561872"/>
            <a:ext cx="11383091" cy="8518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/>
          </p:cNvSpPr>
          <p:nvPr>
            <p:ph type="title"/>
          </p:nvPr>
        </p:nvSpPr>
        <p:spPr>
          <a:xfrm>
            <a:off x="4387453" y="571499"/>
            <a:ext cx="15609094" cy="30360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D71E18"/>
                </a:solidFill>
              </a:rPr>
              <a:t>成功案例 – 脉脉 </a:t>
            </a:r>
          </a:p>
        </p:txBody>
      </p:sp>
      <p:sp>
        <p:nvSpPr>
          <p:cNvPr id="337" name="Shape 337"/>
          <p:cNvSpPr>
            <a:spLocks noGrp="1"/>
          </p:cNvSpPr>
          <p:nvPr>
            <p:ph type="body" idx="1"/>
          </p:nvPr>
        </p:nvSpPr>
        <p:spPr>
          <a:xfrm>
            <a:off x="2614897" y="6086821"/>
            <a:ext cx="7500940" cy="6270062"/>
          </a:xfrm>
          <a:prstGeom prst="rect">
            <a:avLst/>
          </a:prstGeom>
        </p:spPr>
        <p:txBody>
          <a:bodyPr/>
          <a:lstStyle/>
          <a:p>
            <a:pPr marL="1088570" lvl="0" indent="-1088570">
              <a:defRPr sz="1800"/>
            </a:pPr>
            <a:r>
              <a:rPr sz="3200"/>
              <a:t>合作模式：懒财网与脉脉合作“脉脉红包上线”活动，通过给脉脉用户发送“影响力身价体验金”，成功为红包和账户功能上线宣传。</a:t>
            </a:r>
          </a:p>
          <a:p>
            <a:pPr marL="1088570" lvl="0" indent="-1088570">
              <a:defRPr sz="1800"/>
            </a:pPr>
            <a:r>
              <a:rPr sz="3200"/>
              <a:t>转化效果：上线当日红包相关内容在脉脉信息流内主动曝光超5万次。开通账户功能3.7万人，“推送”-“开通账户”转化率高达77.24%。</a:t>
            </a:r>
          </a:p>
        </p:txBody>
      </p:sp>
      <p:pic>
        <p:nvPicPr>
          <p:cNvPr id="338" name="image3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99734" y="3493294"/>
            <a:ext cx="4985147" cy="8863590"/>
          </a:xfrm>
          <a:prstGeom prst="rect">
            <a:avLst/>
          </a:prstGeom>
          <a:ln>
            <a:solidFill>
              <a:srgbClr val="F2F2F2"/>
            </a:solidFill>
          </a:ln>
        </p:spPr>
      </p:pic>
      <p:pic>
        <p:nvPicPr>
          <p:cNvPr id="339" name="image3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68778" y="3493294"/>
            <a:ext cx="4996863" cy="8869431"/>
          </a:xfrm>
          <a:prstGeom prst="rect">
            <a:avLst/>
          </a:prstGeom>
          <a:ln>
            <a:solidFill>
              <a:srgbClr val="F2F2F2"/>
            </a:solidFill>
          </a:ln>
        </p:spPr>
      </p:pic>
      <p:pic>
        <p:nvPicPr>
          <p:cNvPr id="340" name="image4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98669" y="3493294"/>
            <a:ext cx="6765371" cy="2423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4387453" y="590109"/>
            <a:ext cx="15609094" cy="3036097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D71E18"/>
                </a:solidFill>
              </a:rPr>
              <a:t>产品优势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7229529" y="3718815"/>
            <a:ext cx="9924941" cy="9107827"/>
            <a:chOff x="0" y="0"/>
            <a:chExt cx="9924939" cy="9107826"/>
          </a:xfrm>
        </p:grpSpPr>
        <p:sp>
          <p:nvSpPr>
            <p:cNvPr id="44" name="Shape 44"/>
            <p:cNvSpPr/>
            <p:nvPr/>
          </p:nvSpPr>
          <p:spPr>
            <a:xfrm>
              <a:off x="3524523" y="2548532"/>
              <a:ext cx="6400417" cy="6400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5D328">
                <a:alpha val="8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1885700" y="0"/>
              <a:ext cx="6239282" cy="6238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39019">
                <a:alpha val="7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0" y="2707409"/>
              <a:ext cx="6400418" cy="6400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C5D57">
                <a:alpha val="6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3319812" y="752422"/>
              <a:ext cx="3371057" cy="756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6000">
                  <a:solidFill>
                    <a:srgbClr val="FFFFFF"/>
                  </a:solidFill>
                  <a:latin typeface="造字工房朗倩（非商用） 常规体"/>
                  <a:ea typeface="造字工房朗倩（非商用） 常规体"/>
                  <a:cs typeface="造字工房朗倩（非商用） 常规体"/>
                  <a:sym typeface="造字工房朗倩（非商用） 常规体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6000">
                  <a:solidFill>
                    <a:srgbClr val="FFFFFF"/>
                  </a:solidFill>
                </a:rPr>
                <a:t>高收益</a:t>
              </a:r>
            </a:p>
          </p:txBody>
        </p:sp>
        <p:sp>
          <p:nvSpPr>
            <p:cNvPr id="48" name="Shape 48"/>
            <p:cNvSpPr/>
            <p:nvPr/>
          </p:nvSpPr>
          <p:spPr>
            <a:xfrm>
              <a:off x="396900" y="6270883"/>
              <a:ext cx="2300881" cy="756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6000">
                  <a:solidFill>
                    <a:srgbClr val="FFFFFF"/>
                  </a:solidFill>
                  <a:latin typeface="造字工房朗倩（非商用） 常规体"/>
                  <a:ea typeface="造字工房朗倩（非商用） 常规体"/>
                  <a:cs typeface="造字工房朗倩（非商用） 常规体"/>
                  <a:sym typeface="造字工房朗倩（非商用） 常规体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6000">
                  <a:solidFill>
                    <a:srgbClr val="FFFFFF"/>
                  </a:solidFill>
                </a:rPr>
                <a:t>灵活</a:t>
              </a:r>
            </a:p>
          </p:txBody>
        </p:sp>
        <p:sp>
          <p:nvSpPr>
            <p:cNvPr id="49" name="Shape 49"/>
            <p:cNvSpPr/>
            <p:nvPr/>
          </p:nvSpPr>
          <p:spPr>
            <a:xfrm>
              <a:off x="7210187" y="6270883"/>
              <a:ext cx="2300882" cy="756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6000">
                  <a:solidFill>
                    <a:srgbClr val="FFFFFF"/>
                  </a:solidFill>
                  <a:latin typeface="造字工房朗倩（非商用） 常规体"/>
                  <a:ea typeface="造字工房朗倩（非商用） 常规体"/>
                  <a:cs typeface="造字工房朗倩（非商用） 常规体"/>
                  <a:sym typeface="造字工房朗倩（非商用） 常规体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6000">
                  <a:solidFill>
                    <a:srgbClr val="FFFFFF"/>
                  </a:solidFill>
                </a:rPr>
                <a:t>安全</a:t>
              </a:r>
            </a:p>
          </p:txBody>
        </p:sp>
        <p:pic>
          <p:nvPicPr>
            <p:cNvPr id="50" name="image5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6351355" y="2472165"/>
              <a:ext cx="747076" cy="22145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" name="image6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109117" y="4221032"/>
              <a:ext cx="1632359" cy="16323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" name="image5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2797608" y="2512187"/>
              <a:ext cx="747075" cy="22145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" name="Shape 53"/>
            <p:cNvSpPr/>
            <p:nvPr/>
          </p:nvSpPr>
          <p:spPr>
            <a:xfrm>
              <a:off x="6411394" y="3348548"/>
              <a:ext cx="973864" cy="461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600">
                  <a:solidFill>
                    <a:srgbClr val="F4A52E"/>
                  </a:solidFill>
                  <a:latin typeface="造字工房朗倩（非商用） 常规体"/>
                  <a:ea typeface="造字工房朗倩（非商用） 常规体"/>
                  <a:cs typeface="造字工房朗倩（非商用） 常规体"/>
                  <a:sym typeface="造字工房朗倩（非商用） 常规体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4A52E"/>
                  </a:solidFill>
                </a:rPr>
                <a:t>信托</a:t>
              </a:r>
            </a:p>
          </p:txBody>
        </p:sp>
        <p:pic>
          <p:nvPicPr>
            <p:cNvPr id="54" name="image5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4691969" y="5871610"/>
              <a:ext cx="747075" cy="22145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" name="Shape 55"/>
            <p:cNvSpPr/>
            <p:nvPr/>
          </p:nvSpPr>
          <p:spPr>
            <a:xfrm>
              <a:off x="2593374" y="3430225"/>
              <a:ext cx="1614211" cy="378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000">
                  <a:solidFill>
                    <a:srgbClr val="F07A5C"/>
                  </a:solidFill>
                  <a:latin typeface="造字工房朗倩（非商用） 常规体"/>
                  <a:ea typeface="造字工房朗倩（非商用） 常规体"/>
                  <a:cs typeface="造字工房朗倩（非商用） 常规体"/>
                  <a:sym typeface="造字工房朗倩（非商用） 常规体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F07A5C"/>
                  </a:solidFill>
                </a:rPr>
                <a:t>网贷活期</a:t>
              </a:r>
            </a:p>
          </p:txBody>
        </p:sp>
        <p:sp>
          <p:nvSpPr>
            <p:cNvPr id="56" name="Shape 56"/>
            <p:cNvSpPr/>
            <p:nvPr/>
          </p:nvSpPr>
          <p:spPr>
            <a:xfrm>
              <a:off x="4531748" y="6710374"/>
              <a:ext cx="1454124" cy="461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600">
                  <a:solidFill>
                    <a:srgbClr val="F07A5C"/>
                  </a:solidFill>
                  <a:latin typeface="造字工房朗倩（非商用） 常规体"/>
                  <a:ea typeface="造字工房朗倩（非商用） 常规体"/>
                  <a:cs typeface="造字工房朗倩（非商用） 常规体"/>
                  <a:sym typeface="造字工房朗倩（非商用） 常规体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07A5C"/>
                  </a:solidFill>
                </a:rPr>
                <a:t>余额宝</a:t>
              </a:r>
            </a:p>
          </p:txBody>
        </p:sp>
        <p:pic>
          <p:nvPicPr>
            <p:cNvPr id="57" name="image5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8133836" y="4499933"/>
              <a:ext cx="747075" cy="22145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" name="Shape 58"/>
            <p:cNvSpPr/>
            <p:nvPr/>
          </p:nvSpPr>
          <p:spPr>
            <a:xfrm>
              <a:off x="8153848" y="5376315"/>
              <a:ext cx="973863" cy="461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600">
                  <a:solidFill>
                    <a:srgbClr val="F7DC5A"/>
                  </a:solidFill>
                  <a:latin typeface="造字工房朗倩（非商用） 常规体"/>
                  <a:ea typeface="造字工房朗倩（非商用） 常规体"/>
                  <a:cs typeface="造字工房朗倩（非商用） 常规体"/>
                  <a:sym typeface="造字工房朗倩（非商用） 常规体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7DC5A"/>
                  </a:solidFill>
                </a:rPr>
                <a:t>国债</a:t>
              </a:r>
            </a:p>
          </p:txBody>
        </p:sp>
        <p:pic>
          <p:nvPicPr>
            <p:cNvPr id="59" name="image5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200000">
              <a:off x="4551857" y="1144139"/>
              <a:ext cx="747075" cy="22145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" name="Shape 60"/>
            <p:cNvSpPr/>
            <p:nvPr/>
          </p:nvSpPr>
          <p:spPr>
            <a:xfrm>
              <a:off x="4680201" y="1978357"/>
              <a:ext cx="92110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3600">
                  <a:solidFill>
                    <a:srgbClr val="F7AF62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600">
                  <a:solidFill>
                    <a:srgbClr val="F7AF62"/>
                  </a:solidFill>
                </a:rPr>
                <a:t>P2P</a:t>
              </a:r>
            </a:p>
          </p:txBody>
        </p:sp>
      </p:grpSp>
      <p:sp>
        <p:nvSpPr>
          <p:cNvPr id="62" name="Shape 62"/>
          <p:cNvSpPr/>
          <p:nvPr/>
        </p:nvSpPr>
        <p:spPr>
          <a:xfrm>
            <a:off x="4621374" y="4158676"/>
            <a:ext cx="5514543" cy="2"/>
          </a:xfrm>
          <a:prstGeom prst="line">
            <a:avLst/>
          </a:prstGeom>
          <a:ln w="25400">
            <a:solidFill>
              <a:srgbClr val="D45954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10722419" y="4769787"/>
            <a:ext cx="246680" cy="246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3855882" y="3191620"/>
            <a:ext cx="5255107" cy="904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L="1700891" indent="-1700891" algn="l">
              <a:spcBef>
                <a:spcPts val="4200"/>
              </a:spcBef>
              <a:buClr>
                <a:srgbClr val="D71E18"/>
              </a:buClr>
              <a:buSzPct val="100000"/>
              <a:buChar char="•"/>
            </a:lvl1pPr>
          </a:lstStyle>
          <a:p>
            <a:pPr lvl="0">
              <a:defRPr sz="1800"/>
            </a:pPr>
            <a:r>
              <a:rPr sz="5000"/>
              <a:t>8%起年化收益</a:t>
            </a:r>
          </a:p>
        </p:txBody>
      </p:sp>
      <p:sp>
        <p:nvSpPr>
          <p:cNvPr id="65" name="Shape 65"/>
          <p:cNvSpPr/>
          <p:nvPr/>
        </p:nvSpPr>
        <p:spPr>
          <a:xfrm>
            <a:off x="10126244" y="4168328"/>
            <a:ext cx="700782" cy="700782"/>
          </a:xfrm>
          <a:prstGeom prst="line">
            <a:avLst/>
          </a:prstGeom>
          <a:ln w="25400">
            <a:solidFill>
              <a:srgbClr val="D45954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1515351" y="11131201"/>
            <a:ext cx="5514544" cy="2"/>
          </a:xfrm>
          <a:prstGeom prst="line">
            <a:avLst/>
          </a:prstGeom>
          <a:ln w="25400">
            <a:solidFill>
              <a:srgbClr val="D45954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7" name="Shape 67"/>
          <p:cNvSpPr/>
          <p:nvPr/>
        </p:nvSpPr>
        <p:spPr>
          <a:xfrm flipV="1">
            <a:off x="7028253" y="10436984"/>
            <a:ext cx="700783" cy="700782"/>
          </a:xfrm>
          <a:prstGeom prst="line">
            <a:avLst/>
          </a:prstGeom>
          <a:ln w="25400">
            <a:solidFill>
              <a:srgbClr val="D45954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7706410" y="10258391"/>
            <a:ext cx="246680" cy="246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17354106" y="11262193"/>
            <a:ext cx="6926596" cy="2"/>
          </a:xfrm>
          <a:prstGeom prst="line">
            <a:avLst/>
          </a:prstGeom>
          <a:ln w="25400">
            <a:solidFill>
              <a:srgbClr val="D45954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17614332" y="6133714"/>
            <a:ext cx="6926597" cy="4963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 marL="1700891" lvl="0" indent="-1700891" algn="l">
              <a:lnSpc>
                <a:spcPts val="10100"/>
              </a:lnSpc>
              <a:buClr>
                <a:srgbClr val="D71E18"/>
              </a:buClr>
              <a:buSzPct val="100000"/>
              <a:buChar char="•"/>
              <a:defRPr sz="1800"/>
            </a:pPr>
            <a:r>
              <a:rPr sz="5000"/>
              <a:t>君联资本入股</a:t>
            </a:r>
          </a:p>
          <a:p>
            <a:pPr marL="1700891" lvl="0" indent="-1700891" algn="l">
              <a:lnSpc>
                <a:spcPts val="10100"/>
              </a:lnSpc>
              <a:buClr>
                <a:srgbClr val="D71E18"/>
              </a:buClr>
              <a:buSzPct val="100000"/>
              <a:buChar char="•"/>
              <a:defRPr sz="1800"/>
            </a:pPr>
            <a:r>
              <a:rPr sz="5000"/>
              <a:t>长城证券入股</a:t>
            </a:r>
          </a:p>
          <a:p>
            <a:pPr marL="1700891" lvl="0" indent="-1700891" algn="l">
              <a:lnSpc>
                <a:spcPts val="10100"/>
              </a:lnSpc>
              <a:buClr>
                <a:srgbClr val="D71E18"/>
              </a:buClr>
              <a:buSzPct val="100000"/>
              <a:buChar char="•"/>
              <a:defRPr sz="1800"/>
            </a:pPr>
            <a:r>
              <a:rPr sz="5000"/>
              <a:t>全程用户资金托管</a:t>
            </a:r>
          </a:p>
          <a:p>
            <a:pPr marL="1700891" lvl="0" indent="-1700891" algn="l">
              <a:lnSpc>
                <a:spcPts val="10100"/>
              </a:lnSpc>
              <a:buClr>
                <a:srgbClr val="D71E18"/>
              </a:buClr>
              <a:buSzPct val="100000"/>
              <a:buChar char="•"/>
              <a:defRPr sz="1800"/>
            </a:pPr>
            <a:r>
              <a:rPr sz="5000"/>
              <a:t>银行授信认可资产</a:t>
            </a:r>
          </a:p>
        </p:txBody>
      </p:sp>
      <p:sp>
        <p:nvSpPr>
          <p:cNvPr id="71" name="Shape 71"/>
          <p:cNvSpPr/>
          <p:nvPr/>
        </p:nvSpPr>
        <p:spPr>
          <a:xfrm flipH="1" flipV="1">
            <a:off x="16545531" y="10436984"/>
            <a:ext cx="836395" cy="836395"/>
          </a:xfrm>
          <a:prstGeom prst="line">
            <a:avLst/>
          </a:prstGeom>
          <a:ln w="25400">
            <a:solidFill>
              <a:srgbClr val="D45954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16420193" y="10258391"/>
            <a:ext cx="246680" cy="246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809324" y="7258733"/>
            <a:ext cx="6926597" cy="3737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 marL="1700891" lvl="0" indent="-1700891" algn="l">
              <a:lnSpc>
                <a:spcPts val="10100"/>
              </a:lnSpc>
              <a:buClr>
                <a:srgbClr val="D71E18"/>
              </a:buClr>
              <a:buSzPct val="100000"/>
              <a:buChar char="•"/>
              <a:defRPr sz="1800"/>
            </a:pPr>
            <a:r>
              <a:rPr sz="5000"/>
              <a:t>无起投限制</a:t>
            </a:r>
          </a:p>
          <a:p>
            <a:pPr marL="1700891" lvl="0" indent="-1700891" algn="l">
              <a:lnSpc>
                <a:spcPts val="10100"/>
              </a:lnSpc>
              <a:buClr>
                <a:srgbClr val="D71E18"/>
              </a:buClr>
              <a:buSzPct val="100000"/>
              <a:buChar char="•"/>
              <a:defRPr sz="1800"/>
            </a:pPr>
            <a:r>
              <a:rPr sz="5000"/>
              <a:t>真正随时存取</a:t>
            </a:r>
          </a:p>
          <a:p>
            <a:pPr marL="1700891" lvl="0" indent="-1700891" algn="l">
              <a:lnSpc>
                <a:spcPts val="10100"/>
              </a:lnSpc>
              <a:buClr>
                <a:srgbClr val="D71E18"/>
              </a:buClr>
              <a:buSzPct val="100000"/>
              <a:buChar char="•"/>
              <a:defRPr sz="1800"/>
            </a:pPr>
            <a:r>
              <a:rPr sz="5000"/>
              <a:t>最快1分钟到账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>
            <a:off x="4833937" y="5930502"/>
            <a:ext cx="14716127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/>
            </a:pPr>
            <a:r>
              <a:rPr sz="6600">
                <a:solidFill>
                  <a:srgbClr val="D9313C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谢 谢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4387453" y="571499"/>
            <a:ext cx="15609094" cy="30360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D71E18"/>
                </a:solidFill>
              </a:rPr>
              <a:t>团队组成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1858964" y="554936"/>
            <a:ext cx="10215365" cy="8840394"/>
          </a:xfrm>
          <a:prstGeom prst="rect">
            <a:avLst/>
          </a:prstGeom>
        </p:spPr>
        <p:txBody>
          <a:bodyPr/>
          <a:lstStyle/>
          <a:p>
            <a:pPr marL="1700891" lvl="0" indent="-1700891">
              <a:defRPr sz="1800"/>
            </a:pPr>
            <a:r>
              <a:rPr sz="5000"/>
              <a:t>搜狗核心互联网团队</a:t>
            </a:r>
            <a:br>
              <a:rPr sz="5000"/>
            </a:br>
            <a:r>
              <a:rPr sz="5000"/>
              <a:t>技术15人、产品4人、市场5人</a:t>
            </a:r>
          </a:p>
        </p:txBody>
      </p:sp>
      <p:grpSp>
        <p:nvGrpSpPr>
          <p:cNvPr id="81" name="Group 81"/>
          <p:cNvGrpSpPr/>
          <p:nvPr/>
        </p:nvGrpSpPr>
        <p:grpSpPr>
          <a:xfrm>
            <a:off x="14800124" y="3645206"/>
            <a:ext cx="6710147" cy="2659856"/>
            <a:chOff x="0" y="0"/>
            <a:chExt cx="6710145" cy="2659854"/>
          </a:xfrm>
        </p:grpSpPr>
        <p:pic>
          <p:nvPicPr>
            <p:cNvPr id="77" name="image8.jpeg"/>
            <p:cNvPicPr/>
            <p:nvPr/>
          </p:nvPicPr>
          <p:blipFill>
            <a:blip r:embed="rId2">
              <a:extLst/>
            </a:blip>
            <a:srcRect b="6703"/>
            <a:stretch>
              <a:fillRect/>
            </a:stretch>
          </p:blipFill>
          <p:spPr>
            <a:xfrm>
              <a:off x="-1" y="-1"/>
              <a:ext cx="5174703" cy="18765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" name="image9.png"/>
            <p:cNvPicPr/>
            <p:nvPr/>
          </p:nvPicPr>
          <p:blipFill>
            <a:blip r:embed="rId3">
              <a:extLst/>
            </a:blip>
            <a:srcRect t="29630"/>
            <a:stretch>
              <a:fillRect/>
            </a:stretch>
          </p:blipFill>
          <p:spPr>
            <a:xfrm>
              <a:off x="3578575" y="1606985"/>
              <a:ext cx="3131571" cy="10528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" name="image10.jpeg"/>
            <p:cNvPicPr/>
            <p:nvPr/>
          </p:nvPicPr>
          <p:blipFill>
            <a:blip r:embed="rId4">
              <a:extLst/>
            </a:blip>
            <a:srcRect t="34916" b="34916"/>
            <a:stretch>
              <a:fillRect/>
            </a:stretch>
          </p:blipFill>
          <p:spPr>
            <a:xfrm>
              <a:off x="645039" y="1890360"/>
              <a:ext cx="3131573" cy="7206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" name="image11.jpeg"/>
            <p:cNvPicPr/>
            <p:nvPr/>
          </p:nvPicPr>
          <p:blipFill>
            <a:blip r:embed="rId5">
              <a:extLst/>
            </a:blip>
            <a:srcRect l="16751" t="27541" r="41836" b="35503"/>
            <a:stretch>
              <a:fillRect/>
            </a:stretch>
          </p:blipFill>
          <p:spPr>
            <a:xfrm>
              <a:off x="4993556" y="743703"/>
              <a:ext cx="1287221" cy="6954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2" name="Shape 82"/>
          <p:cNvSpPr/>
          <p:nvPr/>
        </p:nvSpPr>
        <p:spPr>
          <a:xfrm>
            <a:off x="13441998" y="8049710"/>
            <a:ext cx="10215366" cy="4995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marL="1700891" lvl="0" indent="-1700891" algn="l">
              <a:spcBef>
                <a:spcPts val="4200"/>
              </a:spcBef>
              <a:buClr>
                <a:srgbClr val="D71E18"/>
              </a:buClr>
              <a:buSzPct val="100000"/>
              <a:buChar char="•"/>
              <a:defRPr sz="1800"/>
            </a:pPr>
            <a:r>
              <a:rPr sz="5000"/>
              <a:t>货币基金等正统金融行业背景</a:t>
            </a:r>
            <a:br>
              <a:rPr sz="5000"/>
            </a:br>
            <a:r>
              <a:rPr sz="5000"/>
              <a:t>风控投资4人、运营2人</a:t>
            </a:r>
          </a:p>
        </p:txBody>
      </p:sp>
      <p:grpSp>
        <p:nvGrpSpPr>
          <p:cNvPr id="86" name="Group 86"/>
          <p:cNvGrpSpPr/>
          <p:nvPr/>
        </p:nvGrpSpPr>
        <p:grpSpPr>
          <a:xfrm>
            <a:off x="2893196" y="9116196"/>
            <a:ext cx="6512299" cy="2862300"/>
            <a:chOff x="0" y="0"/>
            <a:chExt cx="6512298" cy="2862298"/>
          </a:xfrm>
        </p:grpSpPr>
        <p:pic>
          <p:nvPicPr>
            <p:cNvPr id="83" name="image12.tif"/>
            <p:cNvPicPr/>
            <p:nvPr/>
          </p:nvPicPr>
          <p:blipFill>
            <a:blip r:embed="rId6">
              <a:extLst/>
            </a:blip>
            <a:srcRect l="5543" t="37889" r="5543" b="37889"/>
            <a:stretch>
              <a:fillRect/>
            </a:stretch>
          </p:blipFill>
          <p:spPr>
            <a:xfrm>
              <a:off x="0" y="1020930"/>
              <a:ext cx="2520426" cy="6865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4" name="image13.jpe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427199" y="-1"/>
              <a:ext cx="4085100" cy="16488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" name="image14.png"/>
            <p:cNvPicPr/>
            <p:nvPr/>
          </p:nvPicPr>
          <p:blipFill>
            <a:blip r:embed="rId8">
              <a:extLst/>
            </a:blip>
            <a:srcRect r="68168"/>
            <a:stretch>
              <a:fillRect/>
            </a:stretch>
          </p:blipFill>
          <p:spPr>
            <a:xfrm>
              <a:off x="2814600" y="1944381"/>
              <a:ext cx="1935710" cy="917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4387453" y="571499"/>
            <a:ext cx="15609094" cy="30360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D71E18"/>
                </a:solidFill>
              </a:rPr>
              <a:t>安全性详解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3"/>
          </a:xfrm>
          <a:prstGeom prst="rect">
            <a:avLst/>
          </a:prstGeom>
        </p:spPr>
        <p:txBody>
          <a:bodyPr/>
          <a:lstStyle/>
          <a:p>
            <a:pPr marL="1700891" lvl="0" indent="-1700891">
              <a:defRPr sz="1800"/>
            </a:pPr>
            <a:r>
              <a:rPr sz="5000"/>
              <a:t>全资金托管模式——公司不碰用户任何资金</a:t>
            </a:r>
          </a:p>
          <a:p>
            <a:pPr marL="1700891" lvl="0" indent="-1700891">
              <a:defRPr sz="1800"/>
            </a:pPr>
            <a:r>
              <a:rPr sz="5000"/>
              <a:t>大金融机构资产——真正硬实力保障兑付</a:t>
            </a:r>
          </a:p>
          <a:p>
            <a:pPr marL="1700891" lvl="0" indent="-1700891">
              <a:defRPr sz="1800"/>
            </a:pPr>
            <a:r>
              <a:rPr sz="5000"/>
              <a:t>银行流动性授信——资产安全性二次风控保障&amp;活期流动性兑付绝对安全</a:t>
            </a:r>
          </a:p>
          <a:p>
            <a:pPr marL="1700891" lvl="0" indent="-1700891">
              <a:defRPr sz="1800"/>
            </a:pPr>
            <a:r>
              <a:rPr sz="5000"/>
              <a:t>深厚股东背景——联想旗下君联资本投资&amp;长城证券旗下长城长富投资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title"/>
          </p:nvPr>
        </p:nvSpPr>
        <p:spPr>
          <a:xfrm>
            <a:off x="4387453" y="625077"/>
            <a:ext cx="15609094" cy="30360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D71E18"/>
                </a:solidFill>
              </a:rPr>
              <a:t>全资金托管模式</a:t>
            </a:r>
          </a:p>
        </p:txBody>
      </p:sp>
      <p:sp>
        <p:nvSpPr>
          <p:cNvPr id="92" name="Shape 92"/>
          <p:cNvSpPr>
            <a:spLocks noGrp="1"/>
          </p:cNvSpPr>
          <p:nvPr>
            <p:ph type="body" idx="1"/>
          </p:nvPr>
        </p:nvSpPr>
        <p:spPr>
          <a:xfrm>
            <a:off x="1983974" y="3640629"/>
            <a:ext cx="7500940" cy="8840391"/>
          </a:xfrm>
          <a:prstGeom prst="rect">
            <a:avLst/>
          </a:prstGeom>
        </p:spPr>
        <p:txBody>
          <a:bodyPr/>
          <a:lstStyle/>
          <a:p>
            <a:pPr marL="982435" lvl="0" indent="-982435">
              <a:defRPr sz="1800"/>
            </a:pPr>
            <a:r>
              <a:rPr sz="3800"/>
              <a:t>用户资金完全不经过懒财账户</a:t>
            </a:r>
          </a:p>
          <a:p>
            <a:pPr marL="982435" lvl="0" indent="-982435">
              <a:defRPr sz="1800"/>
            </a:pPr>
            <a:r>
              <a:rPr sz="3800"/>
              <a:t>所有活动补贴均由懒财提供</a:t>
            </a:r>
          </a:p>
          <a:p>
            <a:pPr marL="982435" lvl="0" indent="-982435">
              <a:defRPr sz="1800"/>
            </a:pPr>
            <a:r>
              <a:rPr sz="3800"/>
              <a:t>账户资金余额、流水逐条可查</a:t>
            </a:r>
          </a:p>
        </p:txBody>
      </p:sp>
      <p:grpSp>
        <p:nvGrpSpPr>
          <p:cNvPr id="159" name="Group 159"/>
          <p:cNvGrpSpPr/>
          <p:nvPr/>
        </p:nvGrpSpPr>
        <p:grpSpPr>
          <a:xfrm>
            <a:off x="11160713" y="3292192"/>
            <a:ext cx="11794736" cy="9854958"/>
            <a:chOff x="0" y="-1"/>
            <a:chExt cx="11794735" cy="9854956"/>
          </a:xfrm>
        </p:grpSpPr>
        <p:grpSp>
          <p:nvGrpSpPr>
            <p:cNvPr id="95" name="Group 95"/>
            <p:cNvGrpSpPr/>
            <p:nvPr/>
          </p:nvGrpSpPr>
          <p:grpSpPr>
            <a:xfrm>
              <a:off x="9279250" y="926691"/>
              <a:ext cx="285289" cy="802889"/>
              <a:chOff x="-1" y="-1"/>
              <a:chExt cx="285288" cy="802888"/>
            </a:xfrm>
          </p:grpSpPr>
          <p:sp>
            <p:nvSpPr>
              <p:cNvPr id="93" name="Shape 93"/>
              <p:cNvSpPr/>
              <p:nvPr/>
            </p:nvSpPr>
            <p:spPr>
              <a:xfrm flipV="1">
                <a:off x="134258" y="58021"/>
                <a:ext cx="7" cy="744867"/>
              </a:xfrm>
              <a:prstGeom prst="line">
                <a:avLst/>
              </a:prstGeom>
              <a:noFill/>
              <a:ln w="38100" cap="flat">
                <a:solidFill>
                  <a:srgbClr val="EC5D57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94" name="Shape 94"/>
              <p:cNvSpPr/>
              <p:nvPr/>
            </p:nvSpPr>
            <p:spPr>
              <a:xfrm>
                <a:off x="-2" y="-2"/>
                <a:ext cx="285290" cy="210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C5D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5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98" name="Group 98"/>
            <p:cNvGrpSpPr/>
            <p:nvPr/>
          </p:nvGrpSpPr>
          <p:grpSpPr>
            <a:xfrm>
              <a:off x="1314279" y="4078966"/>
              <a:ext cx="3471130" cy="1401840"/>
              <a:chOff x="0" y="0"/>
              <a:chExt cx="3471129" cy="1401839"/>
            </a:xfrm>
          </p:grpSpPr>
          <p:sp>
            <p:nvSpPr>
              <p:cNvPr id="96" name="Shape 96"/>
              <p:cNvSpPr/>
              <p:nvPr/>
            </p:nvSpPr>
            <p:spPr>
              <a:xfrm>
                <a:off x="0" y="-1"/>
                <a:ext cx="3471130" cy="1401840"/>
              </a:xfrm>
              <a:prstGeom prst="roundRect">
                <a:avLst>
                  <a:gd name="adj" fmla="val 15564"/>
                </a:avLst>
              </a:prstGeom>
              <a:solidFill>
                <a:srgbClr val="F5D3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>
                    <a:latin typeface="Yuanti SC Regular"/>
                    <a:ea typeface="Yuanti SC Regular"/>
                    <a:cs typeface="Yuanti SC Regular"/>
                    <a:sym typeface="Yuanti SC Regular"/>
                  </a:defRPr>
                </a:pPr>
                <a:endParaRPr/>
              </a:p>
            </p:txBody>
          </p:sp>
          <p:sp>
            <p:nvSpPr>
              <p:cNvPr id="97" name="Shape 97"/>
              <p:cNvSpPr/>
              <p:nvPr/>
            </p:nvSpPr>
            <p:spPr>
              <a:xfrm>
                <a:off x="63900" y="465964"/>
                <a:ext cx="3343326" cy="469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2600">
                    <a:solidFill>
                      <a:srgbClr val="FFFFFF"/>
                    </a:solidFill>
                    <a:latin typeface="Yuanti SC Regular"/>
                    <a:ea typeface="Yuanti SC Regular"/>
                    <a:cs typeface="Yuanti SC Regular"/>
                    <a:sym typeface="Yuanti SC Regular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600">
                    <a:solidFill>
                      <a:srgbClr val="FFFFFF"/>
                    </a:solidFill>
                  </a:rPr>
                  <a:t>用户A虚拟账户</a:t>
                </a:r>
              </a:p>
            </p:txBody>
          </p:sp>
        </p:grpSp>
        <p:grpSp>
          <p:nvGrpSpPr>
            <p:cNvPr id="101" name="Group 101"/>
            <p:cNvGrpSpPr/>
            <p:nvPr/>
          </p:nvGrpSpPr>
          <p:grpSpPr>
            <a:xfrm>
              <a:off x="4734055" y="4044071"/>
              <a:ext cx="3471134" cy="1401839"/>
              <a:chOff x="0" y="-1"/>
              <a:chExt cx="3471133" cy="1401838"/>
            </a:xfrm>
          </p:grpSpPr>
          <p:sp>
            <p:nvSpPr>
              <p:cNvPr id="99" name="Shape 99"/>
              <p:cNvSpPr/>
              <p:nvPr/>
            </p:nvSpPr>
            <p:spPr>
              <a:xfrm>
                <a:off x="-1" y="-2"/>
                <a:ext cx="3471135" cy="1401840"/>
              </a:xfrm>
              <a:prstGeom prst="roundRect">
                <a:avLst>
                  <a:gd name="adj" fmla="val 15564"/>
                </a:avLst>
              </a:prstGeom>
              <a:solidFill>
                <a:srgbClr val="F3901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>
                    <a:latin typeface="Yuanti SC Regular"/>
                    <a:ea typeface="Yuanti SC Regular"/>
                    <a:cs typeface="Yuanti SC Regular"/>
                    <a:sym typeface="Yuanti SC Regular"/>
                  </a:defRPr>
                </a:pPr>
                <a:endParaRPr/>
              </a:p>
            </p:txBody>
          </p:sp>
          <p:sp>
            <p:nvSpPr>
              <p:cNvPr id="100" name="Shape 100"/>
              <p:cNvSpPr/>
              <p:nvPr/>
            </p:nvSpPr>
            <p:spPr>
              <a:xfrm>
                <a:off x="63901" y="465963"/>
                <a:ext cx="3343329" cy="469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2600">
                    <a:solidFill>
                      <a:srgbClr val="FFFFFF"/>
                    </a:solidFill>
                    <a:latin typeface="Yuanti SC Regular"/>
                    <a:ea typeface="Yuanti SC Regular"/>
                    <a:cs typeface="Yuanti SC Regular"/>
                    <a:sym typeface="Yuanti SC Regular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600">
                    <a:solidFill>
                      <a:srgbClr val="FFFFFF"/>
                    </a:solidFill>
                  </a:rPr>
                  <a:t>用户B虚拟账户</a:t>
                </a:r>
              </a:p>
            </p:txBody>
          </p:sp>
        </p:grpSp>
        <p:grpSp>
          <p:nvGrpSpPr>
            <p:cNvPr id="104" name="Group 104"/>
            <p:cNvGrpSpPr/>
            <p:nvPr/>
          </p:nvGrpSpPr>
          <p:grpSpPr>
            <a:xfrm>
              <a:off x="7696369" y="1467351"/>
              <a:ext cx="3123586" cy="1332050"/>
              <a:chOff x="0" y="-1"/>
              <a:chExt cx="3123584" cy="1332049"/>
            </a:xfrm>
          </p:grpSpPr>
          <p:sp>
            <p:nvSpPr>
              <p:cNvPr id="102" name="Shape 102"/>
              <p:cNvSpPr/>
              <p:nvPr/>
            </p:nvSpPr>
            <p:spPr>
              <a:xfrm>
                <a:off x="-1" y="-2"/>
                <a:ext cx="3123586" cy="1332051"/>
              </a:xfrm>
              <a:prstGeom prst="roundRect">
                <a:avLst>
                  <a:gd name="adj" fmla="val 8891"/>
                </a:avLst>
              </a:prstGeom>
              <a:solidFill>
                <a:srgbClr val="F5D3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>
                    <a:latin typeface="Yuanti SC Regular"/>
                    <a:ea typeface="Yuanti SC Regular"/>
                    <a:cs typeface="Yuanti SC Regular"/>
                    <a:sym typeface="Yuanti SC Regular"/>
                  </a:defRPr>
                </a:pPr>
                <a:endParaRPr/>
              </a:p>
            </p:txBody>
          </p:sp>
          <p:sp>
            <p:nvSpPr>
              <p:cNvPr id="103" name="Shape 103"/>
              <p:cNvSpPr/>
              <p:nvPr/>
            </p:nvSpPr>
            <p:spPr>
              <a:xfrm>
                <a:off x="34683" y="431070"/>
                <a:ext cx="3054212" cy="469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2600">
                    <a:solidFill>
                      <a:srgbClr val="FFFFFF"/>
                    </a:solidFill>
                    <a:latin typeface="Yuanti SC Regular"/>
                    <a:ea typeface="Yuanti SC Regular"/>
                    <a:cs typeface="Yuanti SC Regular"/>
                    <a:sym typeface="Yuanti SC Regular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600">
                    <a:solidFill>
                      <a:srgbClr val="FFFFFF"/>
                    </a:solidFill>
                  </a:rPr>
                  <a:t>借款人A</a:t>
                </a:r>
              </a:p>
            </p:txBody>
          </p:sp>
        </p:grpSp>
        <p:grpSp>
          <p:nvGrpSpPr>
            <p:cNvPr id="107" name="Group 107"/>
            <p:cNvGrpSpPr/>
            <p:nvPr/>
          </p:nvGrpSpPr>
          <p:grpSpPr>
            <a:xfrm>
              <a:off x="7696366" y="2886414"/>
              <a:ext cx="3123589" cy="1332046"/>
              <a:chOff x="-1" y="0"/>
              <a:chExt cx="3123587" cy="1332045"/>
            </a:xfrm>
          </p:grpSpPr>
          <p:sp>
            <p:nvSpPr>
              <p:cNvPr id="105" name="Shape 105"/>
              <p:cNvSpPr/>
              <p:nvPr/>
            </p:nvSpPr>
            <p:spPr>
              <a:xfrm>
                <a:off x="-2" y="0"/>
                <a:ext cx="3123589" cy="1332046"/>
              </a:xfrm>
              <a:prstGeom prst="roundRect">
                <a:avLst>
                  <a:gd name="adj" fmla="val 8891"/>
                </a:avLst>
              </a:prstGeom>
              <a:solidFill>
                <a:srgbClr val="F3901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>
                    <a:latin typeface="Yuanti SC Regular"/>
                    <a:ea typeface="Yuanti SC Regular"/>
                    <a:cs typeface="Yuanti SC Regular"/>
                    <a:sym typeface="Yuanti SC Regular"/>
                  </a:defRPr>
                </a:pPr>
                <a:endParaRPr/>
              </a:p>
            </p:txBody>
          </p:sp>
          <p:sp>
            <p:nvSpPr>
              <p:cNvPr id="106" name="Shape 106"/>
              <p:cNvSpPr/>
              <p:nvPr/>
            </p:nvSpPr>
            <p:spPr>
              <a:xfrm>
                <a:off x="34683" y="431066"/>
                <a:ext cx="3054217" cy="469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2600">
                    <a:solidFill>
                      <a:srgbClr val="FFFFFF"/>
                    </a:solidFill>
                    <a:latin typeface="Yuanti SC Regular"/>
                    <a:ea typeface="Yuanti SC Regular"/>
                    <a:cs typeface="Yuanti SC Regular"/>
                    <a:sym typeface="Yuanti SC Regular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600">
                    <a:solidFill>
                      <a:srgbClr val="FFFFFF"/>
                    </a:solidFill>
                  </a:rPr>
                  <a:t>借款人B</a:t>
                </a:r>
              </a:p>
            </p:txBody>
          </p:sp>
        </p:grpSp>
        <p:grpSp>
          <p:nvGrpSpPr>
            <p:cNvPr id="110" name="Group 110"/>
            <p:cNvGrpSpPr/>
            <p:nvPr/>
          </p:nvGrpSpPr>
          <p:grpSpPr>
            <a:xfrm>
              <a:off x="1230203" y="1476217"/>
              <a:ext cx="7135711" cy="2742243"/>
              <a:chOff x="-1" y="0"/>
              <a:chExt cx="7135709" cy="2742242"/>
            </a:xfrm>
          </p:grpSpPr>
          <p:sp>
            <p:nvSpPr>
              <p:cNvPr id="108" name="Shape 108"/>
              <p:cNvSpPr/>
              <p:nvPr/>
            </p:nvSpPr>
            <p:spPr>
              <a:xfrm>
                <a:off x="-2" y="0"/>
                <a:ext cx="7135711" cy="2742243"/>
              </a:xfrm>
              <a:prstGeom prst="roundRect">
                <a:avLst>
                  <a:gd name="adj" fmla="val 0"/>
                </a:avLst>
              </a:prstGeom>
              <a:solidFill>
                <a:srgbClr val="EC5D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/>
                </a:pPr>
                <a:endParaRPr/>
              </a:p>
            </p:txBody>
          </p:sp>
          <p:sp>
            <p:nvSpPr>
              <p:cNvPr id="109" name="Shape 109"/>
              <p:cNvSpPr/>
              <p:nvPr/>
            </p:nvSpPr>
            <p:spPr>
              <a:xfrm>
                <a:off x="-2" y="878355"/>
                <a:ext cx="7135709" cy="9855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3500">
                    <a:solidFill>
                      <a:srgbClr val="FFFFFF"/>
                    </a:solidFill>
                    <a:latin typeface="造字工房朗倩（非商用） 常规体"/>
                    <a:ea typeface="造字工房朗倩（非商用） 常规体"/>
                    <a:cs typeface="造字工房朗倩（非商用） 常规体"/>
                    <a:sym typeface="造字工房朗倩（非商用） 常规体"/>
                  </a:rPr>
                  <a:t>第三方支付</a:t>
                </a:r>
              </a:p>
              <a:p>
                <a:pPr lvl="0">
                  <a:defRPr sz="1800"/>
                </a:pPr>
                <a:r>
                  <a:rPr sz="3500">
                    <a:solidFill>
                      <a:srgbClr val="FFFFFF"/>
                    </a:solidFill>
                    <a:latin typeface="造字工房朗倩（非商用） 常规体"/>
                    <a:ea typeface="造字工房朗倩（非商用） 常规体"/>
                    <a:cs typeface="造字工房朗倩（非商用） 常规体"/>
                    <a:sym typeface="造字工房朗倩（非商用） 常规体"/>
                  </a:rPr>
                  <a:t>资金总账户</a:t>
                </a:r>
              </a:p>
            </p:txBody>
          </p:sp>
        </p:grpSp>
        <p:grpSp>
          <p:nvGrpSpPr>
            <p:cNvPr id="113" name="Group 113"/>
            <p:cNvGrpSpPr/>
            <p:nvPr/>
          </p:nvGrpSpPr>
          <p:grpSpPr>
            <a:xfrm>
              <a:off x="3793354" y="7324867"/>
              <a:ext cx="2028616" cy="2028539"/>
              <a:chOff x="-26" y="-26"/>
              <a:chExt cx="2028614" cy="2028537"/>
            </a:xfrm>
          </p:grpSpPr>
          <p:sp>
            <p:nvSpPr>
              <p:cNvPr id="111" name="Shape 111"/>
              <p:cNvSpPr/>
              <p:nvPr/>
            </p:nvSpPr>
            <p:spPr>
              <a:xfrm>
                <a:off x="-27" y="-27"/>
                <a:ext cx="2028438" cy="20285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EC5D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/>
                </a:pPr>
                <a:endParaRPr/>
              </a:p>
            </p:txBody>
          </p:sp>
          <p:sp>
            <p:nvSpPr>
              <p:cNvPr id="112" name="Shape 112"/>
              <p:cNvSpPr/>
              <p:nvPr/>
            </p:nvSpPr>
            <p:spPr>
              <a:xfrm>
                <a:off x="102" y="658742"/>
                <a:ext cx="2028487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lvl="0">
                  <a:defRPr sz="1800"/>
                </a:pPr>
                <a:r>
                  <a:rPr sz="2000">
                    <a:solidFill>
                      <a:srgbClr val="FFFFFF"/>
                    </a:solidFill>
                    <a:latin typeface="Yuanti SC Regular"/>
                    <a:ea typeface="Yuanti SC Regular"/>
                    <a:cs typeface="Yuanti SC Regular"/>
                    <a:sym typeface="Yuanti SC Regular"/>
                  </a:rPr>
                  <a:t>债权交易</a:t>
                </a:r>
              </a:p>
              <a:p>
                <a:pPr lvl="0">
                  <a:defRPr sz="1800"/>
                </a:pPr>
                <a:r>
                  <a:rPr sz="2000">
                    <a:solidFill>
                      <a:srgbClr val="FFFFFF"/>
                    </a:solidFill>
                    <a:latin typeface="Yuanti SC Regular"/>
                    <a:ea typeface="Yuanti SC Regular"/>
                    <a:cs typeface="Yuanti SC Regular"/>
                    <a:sym typeface="Yuanti SC Regular"/>
                  </a:rPr>
                  <a:t>(转账)</a:t>
                </a:r>
              </a:p>
            </p:txBody>
          </p:sp>
        </p:grpSp>
        <p:grpSp>
          <p:nvGrpSpPr>
            <p:cNvPr id="116" name="Group 116"/>
            <p:cNvGrpSpPr/>
            <p:nvPr/>
          </p:nvGrpSpPr>
          <p:grpSpPr>
            <a:xfrm>
              <a:off x="7777444" y="7359204"/>
              <a:ext cx="2026611" cy="2026433"/>
              <a:chOff x="-26" y="-26"/>
              <a:chExt cx="2026610" cy="2026431"/>
            </a:xfrm>
          </p:grpSpPr>
          <p:sp>
            <p:nvSpPr>
              <p:cNvPr id="114" name="Shape 114"/>
              <p:cNvSpPr/>
              <p:nvPr/>
            </p:nvSpPr>
            <p:spPr>
              <a:xfrm>
                <a:off x="-27" y="-27"/>
                <a:ext cx="2026435" cy="20264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8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EC5D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/>
                </a:pPr>
                <a:endParaRPr/>
              </a:p>
            </p:txBody>
          </p:sp>
          <p:sp>
            <p:nvSpPr>
              <p:cNvPr id="115" name="Shape 115"/>
              <p:cNvSpPr/>
              <p:nvPr/>
            </p:nvSpPr>
            <p:spPr>
              <a:xfrm>
                <a:off x="101" y="835541"/>
                <a:ext cx="2026484" cy="355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2000">
                    <a:solidFill>
                      <a:srgbClr val="FFFFFF"/>
                    </a:solidFill>
                    <a:latin typeface="Yuanti SC Regular"/>
                    <a:ea typeface="Yuanti SC Regular"/>
                    <a:cs typeface="Yuanti SC Regular"/>
                    <a:sym typeface="Yuanti SC Regular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2000">
                    <a:solidFill>
                      <a:srgbClr val="FFFFFF"/>
                    </a:solidFill>
                  </a:rPr>
                  <a:t>借款</a:t>
                </a:r>
              </a:p>
            </p:txBody>
          </p:sp>
        </p:grpSp>
        <p:grpSp>
          <p:nvGrpSpPr>
            <p:cNvPr id="119" name="Group 119"/>
            <p:cNvGrpSpPr/>
            <p:nvPr/>
          </p:nvGrpSpPr>
          <p:grpSpPr>
            <a:xfrm>
              <a:off x="1717458" y="6346748"/>
              <a:ext cx="959705" cy="959669"/>
              <a:chOff x="-13" y="-13"/>
              <a:chExt cx="959704" cy="959668"/>
            </a:xfrm>
          </p:grpSpPr>
          <p:sp>
            <p:nvSpPr>
              <p:cNvPr id="117" name="Shape 117"/>
              <p:cNvSpPr/>
              <p:nvPr/>
            </p:nvSpPr>
            <p:spPr>
              <a:xfrm>
                <a:off x="-14" y="-14"/>
                <a:ext cx="959672" cy="959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EC5D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>
                    <a:latin typeface="Yuanti SC Regular"/>
                    <a:ea typeface="Yuanti SC Regular"/>
                    <a:cs typeface="Yuanti SC Regular"/>
                    <a:sym typeface="Yuanti SC Regular"/>
                  </a:defRPr>
                </a:pPr>
                <a:endParaRPr/>
              </a:p>
            </p:txBody>
          </p:sp>
          <p:sp>
            <p:nvSpPr>
              <p:cNvPr id="118" name="Shape 118"/>
              <p:cNvSpPr/>
              <p:nvPr/>
            </p:nvSpPr>
            <p:spPr>
              <a:xfrm>
                <a:off x="45" y="321115"/>
                <a:ext cx="959646" cy="317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1800">
                    <a:solidFill>
                      <a:srgbClr val="FFFFFF"/>
                    </a:solidFill>
                    <a:latin typeface="Yuanti SC Regular"/>
                    <a:ea typeface="Yuanti SC Regular"/>
                    <a:cs typeface="Yuanti SC Regular"/>
                    <a:sym typeface="Yuanti SC Regular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>
                    <a:solidFill>
                      <a:srgbClr val="FFFFFF"/>
                    </a:solidFill>
                  </a:rPr>
                  <a:t>A充</a:t>
                </a:r>
              </a:p>
            </p:txBody>
          </p:sp>
        </p:grpSp>
        <p:grpSp>
          <p:nvGrpSpPr>
            <p:cNvPr id="122" name="Group 122"/>
            <p:cNvGrpSpPr/>
            <p:nvPr/>
          </p:nvGrpSpPr>
          <p:grpSpPr>
            <a:xfrm>
              <a:off x="3421640" y="6334847"/>
              <a:ext cx="954821" cy="954736"/>
              <a:chOff x="-13" y="-13"/>
              <a:chExt cx="954820" cy="954734"/>
            </a:xfrm>
          </p:grpSpPr>
          <p:sp>
            <p:nvSpPr>
              <p:cNvPr id="120" name="Shape 120"/>
              <p:cNvSpPr/>
              <p:nvPr/>
            </p:nvSpPr>
            <p:spPr>
              <a:xfrm>
                <a:off x="-14" y="-14"/>
                <a:ext cx="954686" cy="9547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EC5D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>
                    <a:latin typeface="Yuanti SC Regular"/>
                    <a:ea typeface="Yuanti SC Regular"/>
                    <a:cs typeface="Yuanti SC Regular"/>
                    <a:sym typeface="Yuanti SC Regular"/>
                  </a:defRPr>
                </a:pP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>
                <a:off x="45" y="318673"/>
                <a:ext cx="954762" cy="317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1800">
                    <a:solidFill>
                      <a:srgbClr val="FFFFFF"/>
                    </a:solidFill>
                    <a:latin typeface="Yuanti SC Regular"/>
                    <a:ea typeface="Yuanti SC Regular"/>
                    <a:cs typeface="Yuanti SC Regular"/>
                    <a:sym typeface="Yuanti SC Regular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>
                    <a:solidFill>
                      <a:srgbClr val="FFFFFF"/>
                    </a:solidFill>
                  </a:rPr>
                  <a:t>A提</a:t>
                </a:r>
              </a:p>
            </p:txBody>
          </p:sp>
        </p:grpSp>
        <p:grpSp>
          <p:nvGrpSpPr>
            <p:cNvPr id="125" name="Group 125"/>
            <p:cNvGrpSpPr/>
            <p:nvPr/>
          </p:nvGrpSpPr>
          <p:grpSpPr>
            <a:xfrm>
              <a:off x="5289376" y="6346748"/>
              <a:ext cx="959706" cy="959669"/>
              <a:chOff x="-13" y="-13"/>
              <a:chExt cx="959705" cy="959668"/>
            </a:xfrm>
          </p:grpSpPr>
          <p:sp>
            <p:nvSpPr>
              <p:cNvPr id="123" name="Shape 123"/>
              <p:cNvSpPr/>
              <p:nvPr/>
            </p:nvSpPr>
            <p:spPr>
              <a:xfrm>
                <a:off x="-14" y="-14"/>
                <a:ext cx="959673" cy="959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EC5D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>
                    <a:latin typeface="Yuanti SC Regular"/>
                    <a:ea typeface="Yuanti SC Regular"/>
                    <a:cs typeface="Yuanti SC Regular"/>
                    <a:sym typeface="Yuanti SC Regular"/>
                  </a:defRPr>
                </a:pP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>
                <a:off x="44" y="321115"/>
                <a:ext cx="959649" cy="317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1800">
                    <a:solidFill>
                      <a:srgbClr val="FFFFFF"/>
                    </a:solidFill>
                    <a:latin typeface="Yuanti SC Regular"/>
                    <a:ea typeface="Yuanti SC Regular"/>
                    <a:cs typeface="Yuanti SC Regular"/>
                    <a:sym typeface="Yuanti SC Regular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>
                    <a:solidFill>
                      <a:srgbClr val="FFFFFF"/>
                    </a:solidFill>
                  </a:rPr>
                  <a:t>B充</a:t>
                </a:r>
              </a:p>
            </p:txBody>
          </p:sp>
        </p:grpSp>
        <p:grpSp>
          <p:nvGrpSpPr>
            <p:cNvPr id="128" name="Group 128"/>
            <p:cNvGrpSpPr/>
            <p:nvPr/>
          </p:nvGrpSpPr>
          <p:grpSpPr>
            <a:xfrm>
              <a:off x="6894579" y="6351633"/>
              <a:ext cx="954822" cy="954734"/>
              <a:chOff x="-13" y="-13"/>
              <a:chExt cx="954821" cy="954732"/>
            </a:xfrm>
          </p:grpSpPr>
          <p:sp>
            <p:nvSpPr>
              <p:cNvPr id="126" name="Shape 126"/>
              <p:cNvSpPr/>
              <p:nvPr/>
            </p:nvSpPr>
            <p:spPr>
              <a:xfrm>
                <a:off x="-14" y="-14"/>
                <a:ext cx="954687" cy="9547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8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EC5D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>
                    <a:latin typeface="Yuanti SC Regular"/>
                    <a:ea typeface="Yuanti SC Regular"/>
                    <a:cs typeface="Yuanti SC Regular"/>
                    <a:sym typeface="Yuanti SC Regular"/>
                  </a:defRPr>
                </a:pPr>
                <a:endParaRPr/>
              </a:p>
            </p:txBody>
          </p:sp>
          <p:sp>
            <p:nvSpPr>
              <p:cNvPr id="127" name="Shape 127"/>
              <p:cNvSpPr/>
              <p:nvPr/>
            </p:nvSpPr>
            <p:spPr>
              <a:xfrm>
                <a:off x="44" y="318672"/>
                <a:ext cx="954765" cy="3175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1800">
                    <a:solidFill>
                      <a:srgbClr val="FFFFFF"/>
                    </a:solidFill>
                    <a:latin typeface="Yuanti SC Regular"/>
                    <a:ea typeface="Yuanti SC Regular"/>
                    <a:cs typeface="Yuanti SC Regular"/>
                    <a:sym typeface="Yuanti SC Regular"/>
                  </a:defRPr>
                </a:lvl1pPr>
              </a:lstStyle>
              <a:p>
                <a:pPr lvl="0">
                  <a:defRPr>
                    <a:solidFill>
                      <a:srgbClr val="000000"/>
                    </a:solidFill>
                  </a:defRPr>
                </a:pPr>
                <a:r>
                  <a:rPr>
                    <a:solidFill>
                      <a:srgbClr val="FFFFFF"/>
                    </a:solidFill>
                  </a:rPr>
                  <a:t>B提</a:t>
                </a:r>
              </a:p>
            </p:txBody>
          </p:sp>
        </p:grpSp>
        <p:grpSp>
          <p:nvGrpSpPr>
            <p:cNvPr id="131" name="Group 131"/>
            <p:cNvGrpSpPr/>
            <p:nvPr/>
          </p:nvGrpSpPr>
          <p:grpSpPr>
            <a:xfrm>
              <a:off x="8002616" y="-2"/>
              <a:ext cx="2838560" cy="890801"/>
              <a:chOff x="0" y="-1"/>
              <a:chExt cx="2838558" cy="890799"/>
            </a:xfrm>
          </p:grpSpPr>
          <p:sp>
            <p:nvSpPr>
              <p:cNvPr id="129" name="Shape 129"/>
              <p:cNvSpPr/>
              <p:nvPr/>
            </p:nvSpPr>
            <p:spPr>
              <a:xfrm>
                <a:off x="-1" y="-2"/>
                <a:ext cx="2838559" cy="890801"/>
              </a:xfrm>
              <a:prstGeom prst="roundRect">
                <a:avLst>
                  <a:gd name="adj" fmla="val 33036"/>
                </a:avLst>
              </a:prstGeom>
              <a:solidFill>
                <a:srgbClr val="EC5D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1800"/>
                </a:pPr>
                <a:endParaRPr/>
              </a:p>
            </p:txBody>
          </p:sp>
          <p:sp>
            <p:nvSpPr>
              <p:cNvPr id="130" name="Shape 130"/>
              <p:cNvSpPr/>
              <p:nvPr/>
            </p:nvSpPr>
            <p:spPr>
              <a:xfrm>
                <a:off x="86190" y="254258"/>
                <a:ext cx="2666172" cy="3822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>
                  <a:defRPr sz="3000">
                    <a:solidFill>
                      <a:srgbClr val="FFFFFF"/>
                    </a:solidFill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3000">
                    <a:solidFill>
                      <a:srgbClr val="FFFFFF"/>
                    </a:solidFill>
                  </a:rPr>
                  <a:t>还款</a:t>
                </a:r>
              </a:p>
            </p:txBody>
          </p:sp>
        </p:grpSp>
        <p:sp>
          <p:nvSpPr>
            <p:cNvPr id="132" name="Shape 132"/>
            <p:cNvSpPr/>
            <p:nvPr/>
          </p:nvSpPr>
          <p:spPr>
            <a:xfrm rot="10800000" flipH="1">
              <a:off x="4815604" y="5630827"/>
              <a:ext cx="1797133" cy="2704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EC5D57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  <p:grpSp>
          <p:nvGrpSpPr>
            <p:cNvPr id="135" name="Group 135"/>
            <p:cNvGrpSpPr/>
            <p:nvPr/>
          </p:nvGrpSpPr>
          <p:grpSpPr>
            <a:xfrm>
              <a:off x="2063420" y="5532922"/>
              <a:ext cx="285290" cy="802889"/>
              <a:chOff x="0" y="-1"/>
              <a:chExt cx="285289" cy="802888"/>
            </a:xfrm>
          </p:grpSpPr>
          <p:sp>
            <p:nvSpPr>
              <p:cNvPr id="133" name="Shape 133"/>
              <p:cNvSpPr/>
              <p:nvPr/>
            </p:nvSpPr>
            <p:spPr>
              <a:xfrm flipV="1">
                <a:off x="134258" y="58021"/>
                <a:ext cx="7" cy="744867"/>
              </a:xfrm>
              <a:prstGeom prst="line">
                <a:avLst/>
              </a:prstGeom>
              <a:noFill/>
              <a:ln w="38100" cap="flat">
                <a:solidFill>
                  <a:srgbClr val="EC5D57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134" name="Shape 134"/>
              <p:cNvSpPr/>
              <p:nvPr/>
            </p:nvSpPr>
            <p:spPr>
              <a:xfrm>
                <a:off x="-1" y="-2"/>
                <a:ext cx="285290" cy="210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C5D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5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38" name="Group 138"/>
            <p:cNvGrpSpPr/>
            <p:nvPr/>
          </p:nvGrpSpPr>
          <p:grpSpPr>
            <a:xfrm>
              <a:off x="3756439" y="5516133"/>
              <a:ext cx="285290" cy="802891"/>
              <a:chOff x="0" y="-1"/>
              <a:chExt cx="285289" cy="802890"/>
            </a:xfrm>
          </p:grpSpPr>
          <p:sp>
            <p:nvSpPr>
              <p:cNvPr id="136" name="Shape 136"/>
              <p:cNvSpPr/>
              <p:nvPr/>
            </p:nvSpPr>
            <p:spPr>
              <a:xfrm>
                <a:off x="134258" y="-2"/>
                <a:ext cx="8" cy="744865"/>
              </a:xfrm>
              <a:prstGeom prst="line">
                <a:avLst/>
              </a:prstGeom>
              <a:noFill/>
              <a:ln w="38100" cap="flat">
                <a:solidFill>
                  <a:srgbClr val="EC5D57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137" name="Shape 137"/>
              <p:cNvSpPr/>
              <p:nvPr/>
            </p:nvSpPr>
            <p:spPr>
              <a:xfrm rot="10800000" flipH="1">
                <a:off x="-1" y="592179"/>
                <a:ext cx="285290" cy="210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C5D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5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41" name="Group 141"/>
            <p:cNvGrpSpPr/>
            <p:nvPr/>
          </p:nvGrpSpPr>
          <p:grpSpPr>
            <a:xfrm>
              <a:off x="5617893" y="5532922"/>
              <a:ext cx="285289" cy="802889"/>
              <a:chOff x="-1" y="-1"/>
              <a:chExt cx="285288" cy="802888"/>
            </a:xfrm>
          </p:grpSpPr>
          <p:sp>
            <p:nvSpPr>
              <p:cNvPr id="139" name="Shape 139"/>
              <p:cNvSpPr/>
              <p:nvPr/>
            </p:nvSpPr>
            <p:spPr>
              <a:xfrm flipV="1">
                <a:off x="134258" y="58021"/>
                <a:ext cx="7" cy="744867"/>
              </a:xfrm>
              <a:prstGeom prst="line">
                <a:avLst/>
              </a:prstGeom>
              <a:noFill/>
              <a:ln w="38100" cap="flat">
                <a:solidFill>
                  <a:srgbClr val="EC5D57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140" name="Shape 140"/>
              <p:cNvSpPr/>
              <p:nvPr/>
            </p:nvSpPr>
            <p:spPr>
              <a:xfrm>
                <a:off x="-2" y="-2"/>
                <a:ext cx="285290" cy="2107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C5D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5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grpSp>
          <p:nvGrpSpPr>
            <p:cNvPr id="144" name="Group 144"/>
            <p:cNvGrpSpPr/>
            <p:nvPr/>
          </p:nvGrpSpPr>
          <p:grpSpPr>
            <a:xfrm>
              <a:off x="7249305" y="5532920"/>
              <a:ext cx="285290" cy="802891"/>
              <a:chOff x="0" y="0"/>
              <a:chExt cx="285289" cy="802890"/>
            </a:xfrm>
          </p:grpSpPr>
          <p:sp>
            <p:nvSpPr>
              <p:cNvPr id="142" name="Shape 142"/>
              <p:cNvSpPr/>
              <p:nvPr/>
            </p:nvSpPr>
            <p:spPr>
              <a:xfrm flipH="1">
                <a:off x="134258" y="-1"/>
                <a:ext cx="8" cy="744866"/>
              </a:xfrm>
              <a:prstGeom prst="line">
                <a:avLst/>
              </a:prstGeom>
              <a:noFill/>
              <a:ln w="38100" cap="flat">
                <a:solidFill>
                  <a:srgbClr val="EC5D57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+mj-lt"/>
                    <a:ea typeface="+mj-ea"/>
                    <a:cs typeface="+mj-cs"/>
                    <a:sym typeface="Helvetica"/>
                  </a:defRPr>
                </a:pPr>
                <a:endParaRPr/>
              </a:p>
            </p:txBody>
          </p:sp>
          <p:sp>
            <p:nvSpPr>
              <p:cNvPr id="143" name="Shape 143"/>
              <p:cNvSpPr/>
              <p:nvPr/>
            </p:nvSpPr>
            <p:spPr>
              <a:xfrm rot="10800000" flipH="1">
                <a:off x="-1" y="592179"/>
                <a:ext cx="285290" cy="2107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EC5D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5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145" name="Shape 145"/>
            <p:cNvSpPr/>
            <p:nvPr/>
          </p:nvSpPr>
          <p:spPr>
            <a:xfrm>
              <a:off x="6464120" y="5517511"/>
              <a:ext cx="285281" cy="210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C5D57">
                <a:alpha val="5002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5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rot="10800000">
              <a:off x="3018477" y="5648275"/>
              <a:ext cx="1797133" cy="2686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EC5D57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2874748" y="5549845"/>
              <a:ext cx="285281" cy="21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C5D57">
                <a:alpha val="5002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5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8284236" y="5082965"/>
              <a:ext cx="441437" cy="1865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EC5D57">
                  <a:alpha val="50313"/>
                </a:srgb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10800000" flipH="1">
              <a:off x="8582199" y="6963122"/>
              <a:ext cx="285281" cy="21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C5D57">
                <a:alpha val="5002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5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448170" y="5557546"/>
              <a:ext cx="7359506" cy="4297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846"/>
                  </a:moveTo>
                  <a:lnTo>
                    <a:pt x="21600" y="21600"/>
                  </a:lnTo>
                  <a:lnTo>
                    <a:pt x="374" y="21600"/>
                  </a:lnTo>
                  <a:lnTo>
                    <a:pt x="374" y="0"/>
                  </a:ln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rgbClr val="EC5D57">
                  <a:alpha val="50000"/>
                </a:srgb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8665626" y="9296633"/>
              <a:ext cx="285280" cy="2107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C5D57">
                <a:alpha val="5002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5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10800000" flipH="1">
              <a:off x="8793711" y="4409479"/>
              <a:ext cx="1448177" cy="3960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EC5D57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0098158" y="4303899"/>
              <a:ext cx="285281" cy="210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C5D57">
                <a:alpha val="5002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5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-1" y="445328"/>
              <a:ext cx="8001585" cy="4339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EC5D57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rot="5400000" flipH="1">
              <a:off x="857593" y="4655572"/>
              <a:ext cx="262525" cy="1938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C5D5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5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flipH="1">
              <a:off x="8340067" y="448820"/>
              <a:ext cx="3454669" cy="42398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36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EC5D57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259974" y="4762435"/>
              <a:ext cx="612278" cy="7"/>
            </a:xfrm>
            <a:prstGeom prst="line">
              <a:avLst/>
            </a:prstGeom>
            <a:noFill/>
            <a:ln w="38100" cap="flat">
              <a:solidFill>
                <a:srgbClr val="EC5D57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16200000">
              <a:off x="8203136" y="4595153"/>
              <a:ext cx="262523" cy="193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C5D5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5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4387453" y="625077"/>
            <a:ext cx="15609094" cy="30360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D71E18"/>
                </a:solidFill>
              </a:rPr>
              <a:t>大金融机构资产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/>
          </p:nvPr>
        </p:nvSpPr>
        <p:spPr>
          <a:xfrm>
            <a:off x="1716921" y="3784427"/>
            <a:ext cx="7500940" cy="8840391"/>
          </a:xfrm>
          <a:prstGeom prst="rect">
            <a:avLst/>
          </a:prstGeom>
        </p:spPr>
        <p:txBody>
          <a:bodyPr/>
          <a:lstStyle/>
          <a:p>
            <a:pPr marL="982435" lvl="0" indent="-982435">
              <a:defRPr sz="1800"/>
            </a:pPr>
            <a:r>
              <a:rPr sz="3800"/>
              <a:t>信托投资人以信托产品作为质押</a:t>
            </a:r>
          </a:p>
          <a:p>
            <a:pPr marL="982435" lvl="0" indent="-982435">
              <a:defRPr sz="1800"/>
            </a:pPr>
            <a:r>
              <a:rPr sz="3800"/>
              <a:t>全国68家信托公司</a:t>
            </a:r>
          </a:p>
          <a:p>
            <a:pPr marL="1325335" lvl="1" indent="-982435">
              <a:defRPr sz="1800"/>
            </a:pPr>
            <a:r>
              <a:rPr sz="3800"/>
              <a:t>银监会直属</a:t>
            </a:r>
          </a:p>
          <a:p>
            <a:pPr marL="1325335" lvl="1" indent="-982435">
              <a:defRPr sz="1800"/>
            </a:pPr>
            <a:r>
              <a:rPr sz="3800"/>
              <a:t>数十亿至数百亿注册资本</a:t>
            </a:r>
          </a:p>
          <a:p>
            <a:pPr marL="1325335" lvl="1" indent="-982435">
              <a:defRPr sz="1800"/>
            </a:pPr>
            <a:r>
              <a:rPr sz="3800"/>
              <a:t>国资、金融集团股东背景</a:t>
            </a:r>
          </a:p>
          <a:p>
            <a:pPr marL="982435" lvl="0" indent="-982435">
              <a:defRPr sz="1800"/>
            </a:pPr>
            <a:r>
              <a:rPr sz="3800"/>
              <a:t>严格风控仅10%通过率</a:t>
            </a:r>
          </a:p>
        </p:txBody>
      </p:sp>
      <p:grpSp>
        <p:nvGrpSpPr>
          <p:cNvPr id="210" name="Group 210"/>
          <p:cNvGrpSpPr/>
          <p:nvPr/>
        </p:nvGrpSpPr>
        <p:grpSpPr>
          <a:xfrm>
            <a:off x="13047887" y="4795265"/>
            <a:ext cx="11006710" cy="7201379"/>
            <a:chOff x="-28" y="-26"/>
            <a:chExt cx="11006708" cy="7201378"/>
          </a:xfrm>
        </p:grpSpPr>
        <p:sp>
          <p:nvSpPr>
            <p:cNvPr id="163" name="Shape 163"/>
            <p:cNvSpPr/>
            <p:nvPr/>
          </p:nvSpPr>
          <p:spPr>
            <a:xfrm rot="10800000">
              <a:off x="1085598" y="1594738"/>
              <a:ext cx="4870555" cy="2769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</a:path>
              </a:pathLst>
            </a:custGeom>
            <a:noFill/>
            <a:ln w="38100" cap="flat">
              <a:solidFill>
                <a:srgbClr val="EC5D57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 flipV="1">
              <a:off x="5640281" y="2017651"/>
              <a:ext cx="8" cy="1059847"/>
            </a:xfrm>
            <a:prstGeom prst="line">
              <a:avLst/>
            </a:prstGeom>
            <a:noFill/>
            <a:ln w="38100" cap="flat">
              <a:solidFill>
                <a:srgbClr val="EC5D57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 flipV="1">
              <a:off x="5953647" y="5089506"/>
              <a:ext cx="11" cy="1059848"/>
            </a:xfrm>
            <a:prstGeom prst="line">
              <a:avLst/>
            </a:prstGeom>
            <a:noFill/>
            <a:ln w="38100" cap="flat">
              <a:solidFill>
                <a:srgbClr val="EC5D57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 rot="10800000" flipH="1">
              <a:off x="5839884" y="6194431"/>
              <a:ext cx="227533" cy="168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C5D5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5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4299477" y="6407040"/>
              <a:ext cx="794275" cy="7943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C5D5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>
                  <a:solidFill>
                    <a:srgbClr val="EC5D57"/>
                  </a:solidFill>
                </a:defRPr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4885948" y="3293766"/>
              <a:ext cx="2130323" cy="2130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5D32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4804178" y="-27"/>
              <a:ext cx="2129031" cy="2128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390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-29" y="58021"/>
              <a:ext cx="2129355" cy="21291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C5D5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71" name="image15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14988" y="382284"/>
              <a:ext cx="927682" cy="9276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image15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04650" y="300716"/>
              <a:ext cx="932376" cy="9323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image15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480260" y="3626129"/>
              <a:ext cx="932377" cy="9323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Shape 174"/>
            <p:cNvSpPr/>
            <p:nvPr/>
          </p:nvSpPr>
          <p:spPr>
            <a:xfrm>
              <a:off x="6970781" y="351887"/>
              <a:ext cx="2129135" cy="3688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>
                <a:defRPr sz="2900">
                  <a:solidFill>
                    <a:srgbClr val="EC5D57"/>
                  </a:solidFill>
                  <a:latin typeface="造字工房朗倩（非商用） 常规体"/>
                  <a:ea typeface="造字工房朗倩（非商用） 常规体"/>
                  <a:cs typeface="造字工房朗倩（非商用） 常规体"/>
                  <a:sym typeface="造字工房朗倩（非商用） 常规体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900">
                  <a:solidFill>
                    <a:srgbClr val="EC5D57"/>
                  </a:solidFill>
                </a:rPr>
                <a:t>众筹卫士</a:t>
              </a:r>
            </a:p>
          </p:txBody>
        </p:sp>
        <p:sp>
          <p:nvSpPr>
            <p:cNvPr id="175" name="Shape 175"/>
            <p:cNvSpPr/>
            <p:nvPr/>
          </p:nvSpPr>
          <p:spPr>
            <a:xfrm>
              <a:off x="362108" y="1452283"/>
              <a:ext cx="1544661" cy="2758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r">
                <a:defRPr sz="2200">
                  <a:solidFill>
                    <a:srgbClr val="FFFFFF"/>
                  </a:solidFill>
                  <a:latin typeface="造字工房朗倩（非商用） 常规体"/>
                  <a:ea typeface="造字工房朗倩（非商用） 常规体"/>
                  <a:cs typeface="造字工房朗倩（非商用） 常规体"/>
                  <a:sym typeface="造字工房朗倩（非商用） 常规体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FFFFFF"/>
                  </a:solidFill>
                </a:rPr>
                <a:t>信托投资人</a:t>
              </a:r>
            </a:p>
          </p:txBody>
        </p:sp>
        <p:sp>
          <p:nvSpPr>
            <p:cNvPr id="176" name="Shape 176"/>
            <p:cNvSpPr/>
            <p:nvPr/>
          </p:nvSpPr>
          <p:spPr>
            <a:xfrm>
              <a:off x="5499112" y="4697648"/>
              <a:ext cx="1015858" cy="307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r">
                <a:defRPr sz="2400">
                  <a:solidFill>
                    <a:srgbClr val="FFFFFF"/>
                  </a:solidFill>
                  <a:latin typeface="造字工房朗倩（非商用） 常规体"/>
                  <a:ea typeface="造字工房朗倩（非商用） 常规体"/>
                  <a:cs typeface="造字工房朗倩（非商用） 常规体"/>
                  <a:sym typeface="造字工房朗倩（非商用） 常规体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出借人</a:t>
              </a:r>
            </a:p>
          </p:txBody>
        </p:sp>
        <p:sp>
          <p:nvSpPr>
            <p:cNvPr id="177" name="Shape 177"/>
            <p:cNvSpPr/>
            <p:nvPr/>
          </p:nvSpPr>
          <p:spPr>
            <a:xfrm>
              <a:off x="5418562" y="1407085"/>
              <a:ext cx="1015860" cy="307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r">
                <a:defRPr sz="2400">
                  <a:solidFill>
                    <a:srgbClr val="FFFFFF"/>
                  </a:solidFill>
                  <a:latin typeface="造字工房朗倩（非商用） 常规体"/>
                  <a:ea typeface="造字工房朗倩（非商用） 常规体"/>
                  <a:cs typeface="造字工房朗倩（非商用） 常规体"/>
                  <a:sym typeface="造字工房朗倩（非商用） 常规体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代理人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7095289" y="833894"/>
              <a:ext cx="1974716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1800">
                  <a:solidFill>
                    <a:srgbClr val="514F4E"/>
                  </a:solidFill>
                  <a:latin typeface="Yuanti SC Regular"/>
                  <a:ea typeface="Yuanti SC Regular"/>
                  <a:cs typeface="Yuanti SC Regular"/>
                  <a:sym typeface="Yuanti SC Regular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514F4E"/>
                  </a:solidFill>
                </a:rPr>
                <a:t>1. 信托受益权托管</a:t>
              </a:r>
            </a:p>
          </p:txBody>
        </p:sp>
        <p:sp>
          <p:nvSpPr>
            <p:cNvPr id="179" name="Shape 179"/>
            <p:cNvSpPr/>
            <p:nvPr/>
          </p:nvSpPr>
          <p:spPr>
            <a:xfrm>
              <a:off x="7067988" y="1202664"/>
              <a:ext cx="1277866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1800">
                  <a:solidFill>
                    <a:srgbClr val="514F4E"/>
                  </a:solidFill>
                  <a:latin typeface="Yuanti SC Regular"/>
                  <a:ea typeface="Yuanti SC Regular"/>
                  <a:cs typeface="Yuanti SC Regular"/>
                  <a:sym typeface="Yuanti SC Regular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514F4E"/>
                  </a:solidFill>
                </a:rPr>
                <a:t>2. 债务代理</a:t>
              </a:r>
            </a:p>
          </p:txBody>
        </p:sp>
        <p:sp>
          <p:nvSpPr>
            <p:cNvPr id="180" name="Shape 180"/>
            <p:cNvSpPr/>
            <p:nvPr/>
          </p:nvSpPr>
          <p:spPr>
            <a:xfrm>
              <a:off x="7067111" y="1557518"/>
              <a:ext cx="1279620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1800">
                  <a:solidFill>
                    <a:srgbClr val="514F4E"/>
                  </a:solidFill>
                  <a:latin typeface="Yuanti SC Regular"/>
                  <a:ea typeface="Yuanti SC Regular"/>
                  <a:cs typeface="Yuanti SC Regular"/>
                  <a:sym typeface="Yuanti SC Regular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514F4E"/>
                  </a:solidFill>
                </a:rPr>
                <a:t>3. 不良处置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7086618" y="3835449"/>
              <a:ext cx="2129135" cy="3591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l">
                <a:defRPr sz="2800">
                  <a:solidFill>
                    <a:srgbClr val="EC5D57"/>
                  </a:solidFill>
                  <a:latin typeface="造字工房朗倩（非商用） 常规体"/>
                  <a:ea typeface="造字工房朗倩（非商用） 常规体"/>
                  <a:cs typeface="造字工房朗倩（非商用） 常规体"/>
                  <a:sym typeface="造字工房朗倩（非商用） 常规体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800">
                  <a:solidFill>
                    <a:srgbClr val="EC5D57"/>
                  </a:solidFill>
                </a:rPr>
                <a:t>懒财网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7177827" y="4342916"/>
              <a:ext cx="1223260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1800">
                  <a:solidFill>
                    <a:srgbClr val="514F4E"/>
                  </a:solidFill>
                  <a:latin typeface="Yuanti SC Regular"/>
                  <a:ea typeface="Yuanti SC Regular"/>
                  <a:cs typeface="Yuanti SC Regular"/>
                  <a:sym typeface="Yuanti SC Regular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514F4E"/>
                  </a:solidFill>
                </a:rPr>
                <a:t>1. 信息撮合</a:t>
              </a:r>
            </a:p>
          </p:txBody>
        </p:sp>
        <p:sp>
          <p:nvSpPr>
            <p:cNvPr id="183" name="Shape 183"/>
            <p:cNvSpPr/>
            <p:nvPr/>
          </p:nvSpPr>
          <p:spPr>
            <a:xfrm>
              <a:off x="7150522" y="4697686"/>
              <a:ext cx="1778837" cy="317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1800">
                  <a:solidFill>
                    <a:srgbClr val="514F4E"/>
                  </a:solidFill>
                  <a:latin typeface="Yuanti SC Regular"/>
                  <a:ea typeface="Yuanti SC Regular"/>
                  <a:cs typeface="Yuanti SC Regular"/>
                  <a:sym typeface="Yuanti SC Regular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514F4E"/>
                  </a:solidFill>
                </a:rPr>
                <a:t>2. 活期理财服务</a:t>
              </a:r>
            </a:p>
          </p:txBody>
        </p:sp>
        <p:sp>
          <p:nvSpPr>
            <p:cNvPr id="184" name="Shape 184"/>
            <p:cNvSpPr/>
            <p:nvPr/>
          </p:nvSpPr>
          <p:spPr>
            <a:xfrm>
              <a:off x="2386314" y="393221"/>
              <a:ext cx="807202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1800">
                  <a:solidFill>
                    <a:srgbClr val="555251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555251"/>
                  </a:solidFill>
                </a:rPr>
                <a:t>Step1</a:t>
              </a:r>
            </a:p>
          </p:txBody>
        </p:sp>
        <p:sp>
          <p:nvSpPr>
            <p:cNvPr id="185" name="Shape 185"/>
            <p:cNvSpPr/>
            <p:nvPr/>
          </p:nvSpPr>
          <p:spPr>
            <a:xfrm>
              <a:off x="3226912" y="446051"/>
              <a:ext cx="514888" cy="224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1800">
                  <a:solidFill>
                    <a:srgbClr val="604A4B"/>
                  </a:solidFill>
                  <a:latin typeface="造字工房朗倩（非商用） 常规体"/>
                  <a:ea typeface="造字工房朗倩（非商用） 常规体"/>
                  <a:cs typeface="造字工房朗倩（非商用） 常规体"/>
                  <a:sym typeface="造字工房朗倩（非商用） 常规体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604A4B"/>
                  </a:solidFill>
                </a:rPr>
                <a:t>托管</a:t>
              </a:r>
            </a:p>
          </p:txBody>
        </p:sp>
        <p:sp>
          <p:nvSpPr>
            <p:cNvPr id="186" name="Shape 186"/>
            <p:cNvSpPr/>
            <p:nvPr/>
          </p:nvSpPr>
          <p:spPr>
            <a:xfrm>
              <a:off x="2243975" y="3955041"/>
              <a:ext cx="807203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1800">
                  <a:solidFill>
                    <a:srgbClr val="604A4B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604A4B"/>
                  </a:solidFill>
                </a:rPr>
                <a:t>Step2</a:t>
              </a:r>
            </a:p>
          </p:txBody>
        </p:sp>
        <p:sp>
          <p:nvSpPr>
            <p:cNvPr id="187" name="Shape 187"/>
            <p:cNvSpPr/>
            <p:nvPr/>
          </p:nvSpPr>
          <p:spPr>
            <a:xfrm>
              <a:off x="3095612" y="4004264"/>
              <a:ext cx="514888" cy="224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1800">
                  <a:solidFill>
                    <a:srgbClr val="604A4B"/>
                  </a:solidFill>
                  <a:latin typeface="造字工房朗倩（非商用） 常规体"/>
                  <a:ea typeface="造字工房朗倩（非商用） 常规体"/>
                  <a:cs typeface="造字工房朗倩（非商用） 常规体"/>
                  <a:sym typeface="造字工房朗倩（非商用） 常规体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604A4B"/>
                  </a:solidFill>
                </a:rPr>
                <a:t>借款</a:t>
              </a:r>
            </a:p>
          </p:txBody>
        </p:sp>
        <p:sp>
          <p:nvSpPr>
            <p:cNvPr id="188" name="Shape 188"/>
            <p:cNvSpPr/>
            <p:nvPr/>
          </p:nvSpPr>
          <p:spPr>
            <a:xfrm>
              <a:off x="3824353" y="2204252"/>
              <a:ext cx="1085587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2200">
                  <a:solidFill>
                    <a:srgbClr val="604A4B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604A4B"/>
                  </a:solidFill>
                </a:rPr>
                <a:t>Step3 </a:t>
              </a:r>
            </a:p>
          </p:txBody>
        </p:sp>
        <p:sp>
          <p:nvSpPr>
            <p:cNvPr id="189" name="Shape 189"/>
            <p:cNvSpPr/>
            <p:nvPr/>
          </p:nvSpPr>
          <p:spPr>
            <a:xfrm>
              <a:off x="3824356" y="2655562"/>
              <a:ext cx="1015859" cy="224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1800">
                  <a:solidFill>
                    <a:srgbClr val="604A4B"/>
                  </a:solidFill>
                  <a:latin typeface="造字工房朗倩（非商用） 常规体"/>
                  <a:ea typeface="造字工房朗倩（非商用） 常规体"/>
                  <a:cs typeface="造字工房朗倩（非商用） 常规体"/>
                  <a:sym typeface="造字工房朗倩（非商用） 常规体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604A4B"/>
                  </a:solidFill>
                </a:rPr>
                <a:t>债务代理</a:t>
              </a:r>
            </a:p>
          </p:txBody>
        </p:sp>
        <p:sp>
          <p:nvSpPr>
            <p:cNvPr id="190" name="Shape 190"/>
            <p:cNvSpPr/>
            <p:nvPr/>
          </p:nvSpPr>
          <p:spPr>
            <a:xfrm>
              <a:off x="9487600" y="4685704"/>
              <a:ext cx="890738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1800">
                  <a:solidFill>
                    <a:srgbClr val="604A4B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604A4B"/>
                  </a:solidFill>
                </a:rPr>
                <a:t>Step5 </a:t>
              </a:r>
            </a:p>
          </p:txBody>
        </p:sp>
        <p:sp>
          <p:nvSpPr>
            <p:cNvPr id="191" name="Shape 191"/>
            <p:cNvSpPr/>
            <p:nvPr/>
          </p:nvSpPr>
          <p:spPr>
            <a:xfrm>
              <a:off x="9489852" y="5079182"/>
              <a:ext cx="1516829" cy="224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1800">
                  <a:solidFill>
                    <a:srgbClr val="604A4B"/>
                  </a:solidFill>
                  <a:latin typeface="造字工房朗倩（非商用） 常规体"/>
                  <a:ea typeface="造字工房朗倩（非商用） 常规体"/>
                  <a:cs typeface="造字工房朗倩（非商用） 常规体"/>
                  <a:sym typeface="造字工房朗倩（非商用） 常规体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604A4B"/>
                  </a:solidFill>
                </a:rPr>
                <a:t>不良债权转让</a:t>
              </a:r>
            </a:p>
          </p:txBody>
        </p:sp>
        <p:sp>
          <p:nvSpPr>
            <p:cNvPr id="192" name="Shape 192"/>
            <p:cNvSpPr/>
            <p:nvPr/>
          </p:nvSpPr>
          <p:spPr>
            <a:xfrm>
              <a:off x="2381636" y="792228"/>
              <a:ext cx="1927124" cy="224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1800">
                  <a:solidFill>
                    <a:srgbClr val="604A4B"/>
                  </a:solidFill>
                  <a:latin typeface="造字工房朗倩（非商用） 常规体"/>
                  <a:ea typeface="造字工房朗倩（非商用） 常规体"/>
                  <a:cs typeface="造字工房朗倩（非商用） 常规体"/>
                  <a:sym typeface="造字工房朗倩（非商用） 常规体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604A4B"/>
                  </a:solidFill>
                </a:rPr>
                <a:t>(信托受益权转让)</a:t>
              </a:r>
            </a:p>
          </p:txBody>
        </p:sp>
        <p:sp>
          <p:nvSpPr>
            <p:cNvPr id="193" name="Shape 193"/>
            <p:cNvSpPr/>
            <p:nvPr/>
          </p:nvSpPr>
          <p:spPr>
            <a:xfrm>
              <a:off x="4903658" y="2663688"/>
              <a:ext cx="637988" cy="2148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1700">
                  <a:solidFill>
                    <a:srgbClr val="4D4B49"/>
                  </a:solidFill>
                  <a:latin typeface="造字工房朗倩（非商用） 常规体"/>
                  <a:ea typeface="造字工房朗倩（非商用） 常规体"/>
                  <a:cs typeface="造字工房朗倩（非商用） 常规体"/>
                  <a:sym typeface="造字工房朗倩（非商用） 常规体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1700">
                  <a:solidFill>
                    <a:srgbClr val="4D4B49"/>
                  </a:solidFill>
                </a:rPr>
                <a:t>(代还)</a:t>
              </a:r>
            </a:p>
          </p:txBody>
        </p:sp>
        <p:sp>
          <p:nvSpPr>
            <p:cNvPr id="194" name="Shape 194"/>
            <p:cNvSpPr/>
            <p:nvPr/>
          </p:nvSpPr>
          <p:spPr>
            <a:xfrm>
              <a:off x="5146808" y="6376013"/>
              <a:ext cx="794198" cy="794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C5D5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>
                  <a:solidFill>
                    <a:srgbClr val="EC5D57"/>
                  </a:solidFill>
                </a:defRPr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5317071" y="6668035"/>
              <a:ext cx="570553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r">
                <a:defRPr sz="2000">
                  <a:solidFill>
                    <a:srgbClr val="FFFFFF"/>
                  </a:solidFill>
                  <a:latin typeface="造字工房朗倩（非商用） 常规体"/>
                  <a:ea typeface="造字工房朗倩（非商用） 常规体"/>
                  <a:cs typeface="造字工房朗倩（非商用） 常规体"/>
                  <a:sym typeface="造字工房朗倩（非商用） 常规体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000">
                  <a:solidFill>
                    <a:srgbClr val="FFFFFF"/>
                  </a:solidFill>
                </a:rPr>
                <a:t>用户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5994001" y="6369927"/>
              <a:ext cx="794236" cy="794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C5D5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>
                  <a:solidFill>
                    <a:srgbClr val="EC5D57"/>
                  </a:solidFill>
                </a:defRPr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4467717" y="6676024"/>
              <a:ext cx="570551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r">
                <a:defRPr sz="2000">
                  <a:solidFill>
                    <a:srgbClr val="FFFFFF"/>
                  </a:solidFill>
                  <a:latin typeface="造字工房朗倩（非商用） 常规体"/>
                  <a:ea typeface="造字工房朗倩（非商用） 常规体"/>
                  <a:cs typeface="造字工房朗倩（非商用） 常规体"/>
                  <a:sym typeface="造字工房朗倩（非商用） 常规体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000">
                  <a:solidFill>
                    <a:srgbClr val="FFFFFF"/>
                  </a:solidFill>
                </a:rPr>
                <a:t>用户</a:t>
              </a:r>
            </a:p>
          </p:txBody>
        </p:sp>
        <p:sp>
          <p:nvSpPr>
            <p:cNvPr id="198" name="Shape 198"/>
            <p:cNvSpPr/>
            <p:nvPr/>
          </p:nvSpPr>
          <p:spPr>
            <a:xfrm>
              <a:off x="4565595" y="5438173"/>
              <a:ext cx="890739" cy="330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1800">
                  <a:solidFill>
                    <a:srgbClr val="604A4B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604A4B"/>
                  </a:solidFill>
                </a:rPr>
                <a:t>Step4 </a:t>
              </a:r>
            </a:p>
          </p:txBody>
        </p:sp>
        <p:sp>
          <p:nvSpPr>
            <p:cNvPr id="199" name="Shape 199"/>
            <p:cNvSpPr/>
            <p:nvPr/>
          </p:nvSpPr>
          <p:spPr>
            <a:xfrm>
              <a:off x="4565595" y="5832847"/>
              <a:ext cx="1015859" cy="2245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>
                <a:defRPr sz="1800">
                  <a:solidFill>
                    <a:srgbClr val="604A4B"/>
                  </a:solidFill>
                  <a:latin typeface="造字工房朗倩（非商用） 常规体"/>
                  <a:ea typeface="造字工房朗倩（非商用） 常规体"/>
                  <a:cs typeface="造字工房朗倩（非商用） 常规体"/>
                  <a:sym typeface="造字工房朗倩（非商用） 常规体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604A4B"/>
                  </a:solidFill>
                </a:rPr>
                <a:t>债权转让</a:t>
              </a:r>
            </a:p>
          </p:txBody>
        </p:sp>
        <p:sp>
          <p:nvSpPr>
            <p:cNvPr id="200" name="Shape 200"/>
            <p:cNvSpPr/>
            <p:nvPr/>
          </p:nvSpPr>
          <p:spPr>
            <a:xfrm>
              <a:off x="6841262" y="6369927"/>
              <a:ext cx="794236" cy="7941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EC5D5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>
                  <a:solidFill>
                    <a:srgbClr val="EC5D57"/>
                  </a:solidFill>
                </a:defRPr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6167881" y="6654399"/>
              <a:ext cx="570552" cy="25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r">
                <a:defRPr sz="2000">
                  <a:solidFill>
                    <a:srgbClr val="FFFFFF"/>
                  </a:solidFill>
                  <a:latin typeface="造字工房朗倩（非商用） 常规体"/>
                  <a:ea typeface="造字工房朗倩（非商用） 常规体"/>
                  <a:cs typeface="造字工房朗倩（非商用） 常规体"/>
                  <a:sym typeface="造字工房朗倩（非商用） 常规体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000">
                  <a:solidFill>
                    <a:srgbClr val="FFFFFF"/>
                  </a:solidFill>
                </a:rPr>
                <a:t>用户</a:t>
              </a:r>
            </a:p>
          </p:txBody>
        </p:sp>
        <p:sp>
          <p:nvSpPr>
            <p:cNvPr id="202" name="Shape 202"/>
            <p:cNvSpPr/>
            <p:nvPr/>
          </p:nvSpPr>
          <p:spPr>
            <a:xfrm>
              <a:off x="7021031" y="6654399"/>
              <a:ext cx="570552" cy="256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r">
                <a:defRPr sz="2000">
                  <a:solidFill>
                    <a:srgbClr val="FFFFFF"/>
                  </a:solidFill>
                  <a:latin typeface="造字工房朗倩（非商用） 常规体"/>
                  <a:ea typeface="造字工房朗倩（非商用） 常规体"/>
                  <a:cs typeface="造字工房朗倩（非商用） 常规体"/>
                  <a:sym typeface="造字工房朗倩（非商用） 常规体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000">
                  <a:solidFill>
                    <a:srgbClr val="FFFFFF"/>
                  </a:solidFill>
                </a:rPr>
                <a:t>用户</a:t>
              </a:r>
            </a:p>
          </p:txBody>
        </p:sp>
        <p:sp>
          <p:nvSpPr>
            <p:cNvPr id="203" name="Shape 203"/>
            <p:cNvSpPr/>
            <p:nvPr/>
          </p:nvSpPr>
          <p:spPr>
            <a:xfrm>
              <a:off x="950992" y="2191895"/>
              <a:ext cx="227534" cy="168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C5D5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5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2107021" y="1167520"/>
              <a:ext cx="2443629" cy="37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</a:path>
              </a:pathLst>
            </a:custGeom>
            <a:noFill/>
            <a:ln w="38100" cap="flat">
              <a:solidFill>
                <a:srgbClr val="EC5D57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 rot="5400000">
              <a:off x="4536446" y="1078495"/>
              <a:ext cx="227534" cy="168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C5D5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5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 rot="10800000" flipH="1">
              <a:off x="5526517" y="3122576"/>
              <a:ext cx="227534" cy="168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C5D5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5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6118961" y="2994673"/>
              <a:ext cx="2940425" cy="3787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5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noFill/>
            <a:ln w="38100" cap="flat">
              <a:solidFill>
                <a:srgbClr val="EC5D57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3600"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 flipV="1">
              <a:off x="6092364" y="2344284"/>
              <a:ext cx="9" cy="673537"/>
            </a:xfrm>
            <a:prstGeom prst="line">
              <a:avLst/>
            </a:prstGeom>
            <a:noFill/>
            <a:ln w="38100" cap="flat">
              <a:solidFill>
                <a:srgbClr val="EC5D57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5992517" y="2180570"/>
              <a:ext cx="227534" cy="168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EC5D5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5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/>
          </p:cNvSpPr>
          <p:nvPr>
            <p:ph type="title"/>
          </p:nvPr>
        </p:nvSpPr>
        <p:spPr>
          <a:xfrm>
            <a:off x="4387453" y="571499"/>
            <a:ext cx="15609094" cy="30360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D71E18"/>
                </a:solidFill>
              </a:rPr>
              <a:t>流动性保护</a:t>
            </a:r>
          </a:p>
        </p:txBody>
      </p:sp>
      <p:pic>
        <p:nvPicPr>
          <p:cNvPr id="213" name="image1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2930" y="4763911"/>
            <a:ext cx="7660044" cy="7660044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14184264" y="3878015"/>
            <a:ext cx="3529504" cy="771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L="1700891" indent="-1700891" algn="l">
              <a:spcBef>
                <a:spcPts val="4200"/>
              </a:spcBef>
              <a:buClr>
                <a:srgbClr val="D71E18"/>
              </a:buClr>
              <a:buSzPct val="100000"/>
              <a:buChar char="•"/>
            </a:lvl1pPr>
          </a:lstStyle>
          <a:p>
            <a:pPr lvl="0">
              <a:defRPr sz="1800"/>
            </a:pPr>
            <a:r>
              <a:rPr sz="5000"/>
              <a:t>现金备付</a:t>
            </a:r>
          </a:p>
        </p:txBody>
      </p:sp>
      <p:sp>
        <p:nvSpPr>
          <p:cNvPr id="215" name="Shape 215"/>
          <p:cNvSpPr/>
          <p:nvPr/>
        </p:nvSpPr>
        <p:spPr>
          <a:xfrm>
            <a:off x="1538778" y="8433874"/>
            <a:ext cx="5514545" cy="771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L="1700891" indent="-1700891" algn="l">
              <a:spcBef>
                <a:spcPts val="4200"/>
              </a:spcBef>
              <a:buClr>
                <a:srgbClr val="D71E18"/>
              </a:buClr>
              <a:buSzPct val="100000"/>
              <a:buChar char="•"/>
            </a:lvl1pPr>
          </a:lstStyle>
          <a:p>
            <a:pPr lvl="0">
              <a:defRPr sz="1800"/>
            </a:pPr>
            <a:r>
              <a:rPr sz="5000" dirty="0" err="1"/>
              <a:t>流动性备付受信</a:t>
            </a:r>
            <a:endParaRPr sz="5000" dirty="0"/>
          </a:p>
        </p:txBody>
      </p:sp>
      <p:sp>
        <p:nvSpPr>
          <p:cNvPr id="216" name="Shape 216"/>
          <p:cNvSpPr/>
          <p:nvPr/>
        </p:nvSpPr>
        <p:spPr>
          <a:xfrm>
            <a:off x="14603738" y="6825899"/>
            <a:ext cx="3529501" cy="771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6" tIns="71436" rIns="71436" bIns="71436" anchor="ctr">
            <a:spAutoFit/>
          </a:bodyPr>
          <a:lstStyle>
            <a:lvl1pPr marL="1700891" indent="-1700891" algn="l">
              <a:spcBef>
                <a:spcPts val="4200"/>
              </a:spcBef>
              <a:buClr>
                <a:srgbClr val="D71E18"/>
              </a:buClr>
              <a:buSzPct val="100000"/>
              <a:buChar char="•"/>
            </a:lvl1pPr>
          </a:lstStyle>
          <a:p>
            <a:pPr lvl="0">
              <a:defRPr sz="1800"/>
            </a:pPr>
            <a:r>
              <a:rPr sz="5000"/>
              <a:t>金融资产</a:t>
            </a:r>
          </a:p>
        </p:txBody>
      </p:sp>
      <p:sp>
        <p:nvSpPr>
          <p:cNvPr id="217" name="Shape 217"/>
          <p:cNvSpPr/>
          <p:nvPr/>
        </p:nvSpPr>
        <p:spPr>
          <a:xfrm>
            <a:off x="12426270" y="7528993"/>
            <a:ext cx="246682" cy="246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22" name="Group 222"/>
          <p:cNvGrpSpPr/>
          <p:nvPr/>
        </p:nvGrpSpPr>
        <p:grpSpPr>
          <a:xfrm>
            <a:off x="3075266" y="4645032"/>
            <a:ext cx="7113218" cy="1398565"/>
            <a:chOff x="0" y="0"/>
            <a:chExt cx="7113217" cy="1398563"/>
          </a:xfrm>
        </p:grpSpPr>
        <p:sp>
          <p:nvSpPr>
            <p:cNvPr id="218" name="Shape 218"/>
            <p:cNvSpPr/>
            <p:nvPr/>
          </p:nvSpPr>
          <p:spPr>
            <a:xfrm>
              <a:off x="778191" y="866466"/>
              <a:ext cx="5514543" cy="2"/>
            </a:xfrm>
            <a:prstGeom prst="line">
              <a:avLst/>
            </a:prstGeom>
            <a:noFill/>
            <a:ln w="25400" cap="flat">
              <a:solidFill>
                <a:srgbClr val="D4595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219" name="Shape 219"/>
            <p:cNvSpPr/>
            <p:nvPr/>
          </p:nvSpPr>
          <p:spPr>
            <a:xfrm>
              <a:off x="6866537" y="1151883"/>
              <a:ext cx="246681" cy="246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>
              <a:off x="0" y="0"/>
              <a:ext cx="5255108" cy="7715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6" tIns="71436" rIns="71436" bIns="71436" numCol="1" anchor="ctr">
              <a:spAutoFit/>
            </a:bodyPr>
            <a:lstStyle>
              <a:lvl1pPr marL="1700891" indent="-1700891" algn="l">
                <a:spcBef>
                  <a:spcPts val="4200"/>
                </a:spcBef>
                <a:buClr>
                  <a:srgbClr val="D71E18"/>
                </a:buClr>
                <a:buSzPct val="100000"/>
                <a:buChar char="•"/>
              </a:lvl1pPr>
            </a:lstStyle>
            <a:p>
              <a:pPr lvl="0">
                <a:defRPr sz="1800"/>
              </a:pPr>
              <a:r>
                <a:rPr sz="5000"/>
                <a:t>流动性备付贷款</a:t>
              </a:r>
            </a:p>
          </p:txBody>
        </p:sp>
        <p:sp>
          <p:nvSpPr>
            <p:cNvPr id="221" name="Shape 221"/>
            <p:cNvSpPr/>
            <p:nvPr/>
          </p:nvSpPr>
          <p:spPr>
            <a:xfrm>
              <a:off x="6275885" y="835347"/>
              <a:ext cx="695260" cy="415859"/>
            </a:xfrm>
            <a:prstGeom prst="line">
              <a:avLst/>
            </a:prstGeom>
            <a:noFill/>
            <a:ln w="25400" cap="flat">
              <a:solidFill>
                <a:srgbClr val="D4595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</p:grpSp>
      <p:sp>
        <p:nvSpPr>
          <p:cNvPr id="223" name="Shape 223"/>
          <p:cNvSpPr/>
          <p:nvPr/>
        </p:nvSpPr>
        <p:spPr>
          <a:xfrm>
            <a:off x="12574802" y="7652339"/>
            <a:ext cx="5514544" cy="2"/>
          </a:xfrm>
          <a:prstGeom prst="line">
            <a:avLst/>
          </a:prstGeom>
          <a:ln w="25400">
            <a:solidFill>
              <a:srgbClr val="D45954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12591936" y="7652339"/>
            <a:ext cx="1895658" cy="2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2174297" y="9246771"/>
            <a:ext cx="6844506" cy="2"/>
          </a:xfrm>
          <a:prstGeom prst="line">
            <a:avLst/>
          </a:prstGeom>
          <a:ln w="25400">
            <a:solidFill>
              <a:srgbClr val="D45954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8879475" y="9123425"/>
            <a:ext cx="246682" cy="246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Shape 227"/>
          <p:cNvSpPr/>
          <p:nvPr/>
        </p:nvSpPr>
        <p:spPr>
          <a:xfrm flipV="1">
            <a:off x="12246843" y="4709817"/>
            <a:ext cx="911179" cy="641956"/>
          </a:xfrm>
          <a:prstGeom prst="line">
            <a:avLst/>
          </a:prstGeom>
          <a:ln w="25400">
            <a:solidFill>
              <a:srgbClr val="D45954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12117854" y="5250134"/>
            <a:ext cx="246681" cy="246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13157367" y="4723322"/>
            <a:ext cx="4349412" cy="2"/>
          </a:xfrm>
          <a:prstGeom prst="line">
            <a:avLst/>
          </a:prstGeom>
          <a:ln w="25400">
            <a:solidFill>
              <a:srgbClr val="D45954"/>
            </a:solidFill>
            <a:miter lim="400000"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230" name="image18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853370" y="9687300"/>
            <a:ext cx="6972302" cy="2171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4387453" y="571499"/>
            <a:ext cx="15609094" cy="303609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D71E18"/>
                </a:solidFill>
              </a:rPr>
              <a:t>股东背景</a:t>
            </a:r>
          </a:p>
        </p:txBody>
      </p:sp>
      <p:sp>
        <p:nvSpPr>
          <p:cNvPr id="233" name="Shape 233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6462544"/>
          </a:xfrm>
          <a:prstGeom prst="rect">
            <a:avLst/>
          </a:prstGeom>
        </p:spPr>
        <p:txBody>
          <a:bodyPr/>
          <a:lstStyle/>
          <a:p>
            <a:pPr marL="1700891" lvl="0" indent="-1700891">
              <a:defRPr sz="1800"/>
            </a:pPr>
            <a:r>
              <a:rPr sz="5000"/>
              <a:t>君联资本——联想旗下风投资金，在互联网金融行业全面布局，具有强有力的资源整合能力</a:t>
            </a:r>
          </a:p>
          <a:p>
            <a:pPr marL="1700891" lvl="0" indent="-1700891">
              <a:defRPr sz="1800"/>
            </a:pPr>
            <a:r>
              <a:rPr sz="5000"/>
              <a:t>长城长富——长城证券旗下投资公司，具备金融行业顶尖的风控能力和人才储备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0365C0"/>
          </a:solidFill>
          <a:prstDash val="solid"/>
          <a:bevel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365C0"/>
          </a:solidFill>
          <a:prstDash val="solid"/>
          <a:bevel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6" tIns="71436" rIns="71436" bIns="71436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934</Words>
  <Application>Microsoft Office PowerPoint</Application>
  <PresentationFormat>自定义</PresentationFormat>
  <Paragraphs>222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0" baseType="lpstr">
      <vt:lpstr>Geneva</vt:lpstr>
      <vt:lpstr>Helvetica Light</vt:lpstr>
      <vt:lpstr>Helvetica Neue</vt:lpstr>
      <vt:lpstr>Yuanti SC Regular</vt:lpstr>
      <vt:lpstr>宋体</vt:lpstr>
      <vt:lpstr>Microsoft YaHei</vt:lpstr>
      <vt:lpstr>造字工房朗倩（非商用） 常规体</vt:lpstr>
      <vt:lpstr>Arial Black</vt:lpstr>
      <vt:lpstr>Helvetica</vt:lpstr>
      <vt:lpstr>Default</vt:lpstr>
      <vt:lpstr>PowerPoint 演示文稿</vt:lpstr>
      <vt:lpstr>懒财宝</vt:lpstr>
      <vt:lpstr>产品优势</vt:lpstr>
      <vt:lpstr>团队组成</vt:lpstr>
      <vt:lpstr>安全性详解</vt:lpstr>
      <vt:lpstr>全资金托管模式</vt:lpstr>
      <vt:lpstr>大金融机构资产</vt:lpstr>
      <vt:lpstr>流动性保护</vt:lpstr>
      <vt:lpstr>股东背景</vt:lpstr>
      <vt:lpstr>合作优势</vt:lpstr>
      <vt:lpstr>PowerPoint 演示文稿</vt:lpstr>
      <vt:lpstr>用户活跃且忠实度高</vt:lpstr>
      <vt:lpstr>合作模式丰富</vt:lpstr>
      <vt:lpstr>计费模式公平</vt:lpstr>
      <vt:lpstr>后台数据清晰操作简单</vt:lpstr>
      <vt:lpstr>合作提案 – 深圳通</vt:lpstr>
      <vt:lpstr>合作方式提案 — 深圳通</vt:lpstr>
      <vt:lpstr>合作方式提案 — 深圳通</vt:lpstr>
      <vt:lpstr>合作方式提案 — 深圳通</vt:lpstr>
      <vt:lpstr>合作方式提案 — 深圳通</vt:lpstr>
      <vt:lpstr>合作方式提案 — 深圳通</vt:lpstr>
      <vt:lpstr>合作方式提案 — 深圳通</vt:lpstr>
      <vt:lpstr>合作计费条款提案 — 深圳通</vt:lpstr>
      <vt:lpstr>合作计费结算案例 — 药给力</vt:lpstr>
      <vt:lpstr>合作计费结算案例 — 药给力</vt:lpstr>
      <vt:lpstr>合作计费结算示例 — 药给力</vt:lpstr>
      <vt:lpstr>成功案例 – 搜狗导航 </vt:lpstr>
      <vt:lpstr>成功案例 – 百度乐彩</vt:lpstr>
      <vt:lpstr>成功案例 – 脉脉 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xiaoxi mo</dc:creator>
  <cp:lastModifiedBy>xiaoxi mo</cp:lastModifiedBy>
  <cp:revision>32</cp:revision>
  <dcterms:modified xsi:type="dcterms:W3CDTF">2015-09-16T12:11:52Z</dcterms:modified>
</cp:coreProperties>
</file>